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F6031-D9DF-4DE6-A0F9-33C2DC1857A1}" type="datetimeFigureOut">
              <a:rPr lang="en-CA" smtClean="0"/>
              <a:t>29/10/2015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2E5C1-C0B6-4F78-91A2-9860CDD2F7B8}" type="slidenum">
              <a:rPr lang="en-CA" smtClean="0"/>
              <a:t>‹#›</a:t>
            </a:fld>
            <a:endParaRPr lang="en-CA"/>
          </a:p>
        </p:txBody>
      </p:sp>
    </p:spTree>
    <p:extLst>
      <p:ext uri="{BB962C8B-B14F-4D97-AF65-F5344CB8AC3E}">
        <p14:creationId xmlns:p14="http://schemas.microsoft.com/office/powerpoint/2010/main" val="13310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Anaerobic = do not require oxygen to carry out cellular respiration,</a:t>
            </a:r>
            <a:r>
              <a:rPr lang="en-CA" baseline="0" dirty="0" smtClean="0"/>
              <a:t> aerobic is opposite</a:t>
            </a:r>
          </a:p>
          <a:p>
            <a:r>
              <a:rPr lang="en-CA" baseline="0" dirty="0" smtClean="0"/>
              <a:t>Go to previous slide to show examples</a:t>
            </a:r>
          </a:p>
          <a:p>
            <a:r>
              <a:rPr lang="en-CA" baseline="0" dirty="0" smtClean="0"/>
              <a:t>SHOW VIRUS RAP VIDEO (https://www.youtube.com/watch?v=kYf_Sl8W3qY) BEFORE GOING TO NEXT SLIDE</a:t>
            </a:r>
            <a:endParaRPr lang="en-CA" dirty="0" smtClean="0"/>
          </a:p>
        </p:txBody>
      </p:sp>
      <p:sp>
        <p:nvSpPr>
          <p:cNvPr id="4" name="Slide Number Placeholder 3"/>
          <p:cNvSpPr>
            <a:spLocks noGrp="1"/>
          </p:cNvSpPr>
          <p:nvPr>
            <p:ph type="sldNum" sz="quarter" idx="10"/>
          </p:nvPr>
        </p:nvSpPr>
        <p:spPr/>
        <p:txBody>
          <a:bodyPr/>
          <a:lstStyle/>
          <a:p>
            <a:fld id="{49E2E5C1-C0B6-4F78-91A2-9860CDD2F7B8}" type="slidenum">
              <a:rPr lang="en-CA" smtClean="0"/>
              <a:t>5</a:t>
            </a:fld>
            <a:endParaRPr lang="en-CA"/>
          </a:p>
        </p:txBody>
      </p:sp>
    </p:spTree>
    <p:extLst>
      <p:ext uri="{BB962C8B-B14F-4D97-AF65-F5344CB8AC3E}">
        <p14:creationId xmlns:p14="http://schemas.microsoft.com/office/powerpoint/2010/main" val="136858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Outside of the cell viruses are dormant</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6</a:t>
            </a:fld>
            <a:endParaRPr lang="en-CA"/>
          </a:p>
        </p:txBody>
      </p:sp>
    </p:spTree>
    <p:extLst>
      <p:ext uri="{BB962C8B-B14F-4D97-AF65-F5344CB8AC3E}">
        <p14:creationId xmlns:p14="http://schemas.microsoft.com/office/powerpoint/2010/main" val="94321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material can be DNA</a:t>
            </a:r>
            <a:r>
              <a:rPr lang="en-CA" baseline="0" dirty="0" smtClean="0"/>
              <a:t> or RNA</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7</a:t>
            </a:fld>
            <a:endParaRPr lang="en-CA"/>
          </a:p>
        </p:txBody>
      </p:sp>
    </p:spTree>
    <p:extLst>
      <p:ext uri="{BB962C8B-B14F-4D97-AF65-F5344CB8AC3E}">
        <p14:creationId xmlns:p14="http://schemas.microsoft.com/office/powerpoint/2010/main" val="288968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currently 21 groups of viruses that infect humans</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8</a:t>
            </a:fld>
            <a:endParaRPr lang="en-CA"/>
          </a:p>
        </p:txBody>
      </p:sp>
    </p:spTree>
    <p:extLst>
      <p:ext uri="{BB962C8B-B14F-4D97-AF65-F5344CB8AC3E}">
        <p14:creationId xmlns:p14="http://schemas.microsoft.com/office/powerpoint/2010/main" val="345440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Remember they are not cellular so cannot undergo</a:t>
            </a:r>
            <a:r>
              <a:rPr lang="en-CA" baseline="0" dirty="0" smtClean="0"/>
              <a:t> cell division</a:t>
            </a:r>
          </a:p>
          <a:p>
            <a:r>
              <a:rPr lang="en-CA" baseline="0" dirty="0" smtClean="0"/>
              <a:t>Host cell can be eukaryotic or prokaryotic</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9</a:t>
            </a:fld>
            <a:endParaRPr lang="en-CA"/>
          </a:p>
        </p:txBody>
      </p:sp>
    </p:spTree>
    <p:extLst>
      <p:ext uri="{BB962C8B-B14F-4D97-AF65-F5344CB8AC3E}">
        <p14:creationId xmlns:p14="http://schemas.microsoft.com/office/powerpoint/2010/main" val="362083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Lytic Cycle Video: https://www.youtube.com/watch?v=wVkCyU5aeeU</a:t>
            </a:r>
          </a:p>
          <a:p>
            <a:r>
              <a:rPr lang="en-CA" dirty="0" smtClean="0"/>
              <a:t>Lysogenic</a:t>
            </a:r>
            <a:r>
              <a:rPr lang="en-CA" baseline="0" dirty="0" smtClean="0"/>
              <a:t> cycle video: https://www.youtube.com/watch?v=_J9-xKitsd0</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10</a:t>
            </a:fld>
            <a:endParaRPr lang="en-CA"/>
          </a:p>
        </p:txBody>
      </p:sp>
    </p:spTree>
    <p:extLst>
      <p:ext uri="{BB962C8B-B14F-4D97-AF65-F5344CB8AC3E}">
        <p14:creationId xmlns:p14="http://schemas.microsoft.com/office/powerpoint/2010/main" val="135548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HIV (human immunodeficiency virus)</a:t>
            </a:r>
            <a:r>
              <a:rPr lang="en-CA" baseline="0" dirty="0" smtClean="0"/>
              <a:t> is a retrovirus. Contains enzyme called reverse transcriptase which causes the host cell to copy viral RNA into DNA. After that the viral DNA enters host DNA and becomes provirus. Not all the cells that originate from this cells have the virus and can continue with no effects for years. At any time the provirus can separate from the host and complete more damaging lytic cycle. This is when it becomes AIDS.</a:t>
            </a:r>
          </a:p>
          <a:p>
            <a:r>
              <a:rPr lang="en-CA" baseline="0" dirty="0" smtClean="0"/>
              <a:t>HIV/AIDS Video**</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11</a:t>
            </a:fld>
            <a:endParaRPr lang="en-CA"/>
          </a:p>
        </p:txBody>
      </p:sp>
    </p:spTree>
    <p:extLst>
      <p:ext uri="{BB962C8B-B14F-4D97-AF65-F5344CB8AC3E}">
        <p14:creationId xmlns:p14="http://schemas.microsoft.com/office/powerpoint/2010/main" val="193398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Cause mad cow</a:t>
            </a:r>
          </a:p>
          <a:p>
            <a:r>
              <a:rPr lang="en-CA" dirty="0" smtClean="0"/>
              <a:t>Mad</a:t>
            </a:r>
            <a:r>
              <a:rPr lang="en-CA" baseline="0" dirty="0" smtClean="0"/>
              <a:t> cow/prions video**</a:t>
            </a:r>
            <a:endParaRPr lang="en-CA" dirty="0"/>
          </a:p>
        </p:txBody>
      </p:sp>
      <p:sp>
        <p:nvSpPr>
          <p:cNvPr id="4" name="Slide Number Placeholder 3"/>
          <p:cNvSpPr>
            <a:spLocks noGrp="1"/>
          </p:cNvSpPr>
          <p:nvPr>
            <p:ph type="sldNum" sz="quarter" idx="10"/>
          </p:nvPr>
        </p:nvSpPr>
        <p:spPr/>
        <p:txBody>
          <a:bodyPr/>
          <a:lstStyle/>
          <a:p>
            <a:fld id="{49E2E5C1-C0B6-4F78-91A2-9860CDD2F7B8}" type="slidenum">
              <a:rPr lang="en-CA" smtClean="0"/>
              <a:t>13</a:t>
            </a:fld>
            <a:endParaRPr lang="en-CA"/>
          </a:p>
        </p:txBody>
      </p:sp>
    </p:spTree>
    <p:extLst>
      <p:ext uri="{BB962C8B-B14F-4D97-AF65-F5344CB8AC3E}">
        <p14:creationId xmlns:p14="http://schemas.microsoft.com/office/powerpoint/2010/main" val="296551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94663E-AAA6-4F0E-BCE8-0DB1B80DFA50}" type="datetimeFigureOut">
              <a:rPr lang="en-CA" smtClean="0"/>
              <a:t>29/10/2015</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F7553A6-C358-43F3-B4D8-80CE008371AE}" type="slidenum">
              <a:rPr lang="en-CA" smtClean="0"/>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4663E-AAA6-4F0E-BCE8-0DB1B80DFA50}" type="datetimeFigureOut">
              <a:rPr lang="en-CA" smtClean="0"/>
              <a:t>29/10/2015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4663E-AAA6-4F0E-BCE8-0DB1B80DFA50}" type="datetimeFigureOut">
              <a:rPr lang="en-CA" smtClean="0"/>
              <a:t>29/10/2015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4663E-AAA6-4F0E-BCE8-0DB1B80DFA50}" type="datetimeFigureOut">
              <a:rPr lang="en-CA" smtClean="0"/>
              <a:t>29/10/2015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94663E-AAA6-4F0E-BCE8-0DB1B80DFA50}" type="datetimeFigureOut">
              <a:rPr lang="en-CA" smtClean="0"/>
              <a:t>29/10/2015</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7553A6-C358-43F3-B4D8-80CE008371AE}" type="slidenum">
              <a:rPr lang="en-CA" smtClean="0"/>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94663E-AAA6-4F0E-BCE8-0DB1B80DFA50}" type="datetimeFigureOut">
              <a:rPr lang="en-CA" smtClean="0"/>
              <a:t>29/10/2015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94663E-AAA6-4F0E-BCE8-0DB1B80DFA50}" type="datetimeFigureOut">
              <a:rPr lang="en-CA" smtClean="0"/>
              <a:t>29/10/2015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4663E-AAA6-4F0E-BCE8-0DB1B80DFA50}" type="datetimeFigureOut">
              <a:rPr lang="en-CA" smtClean="0"/>
              <a:t>29/10/2015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194663E-AAA6-4F0E-BCE8-0DB1B80DFA50}" type="datetimeFigureOut">
              <a:rPr lang="en-CA" smtClean="0"/>
              <a:t>29/10/2015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7553A6-C358-43F3-B4D8-80CE008371A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94663E-AAA6-4F0E-BCE8-0DB1B80DFA50}" type="datetimeFigureOut">
              <a:rPr lang="en-CA" smtClean="0"/>
              <a:t>29/10/2015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7553A6-C358-43F3-B4D8-80CE008371AE}" type="slidenum">
              <a:rPr lang="en-CA" smtClean="0"/>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194663E-AAA6-4F0E-BCE8-0DB1B80DFA50}" type="datetimeFigureOut">
              <a:rPr lang="en-CA" smtClean="0"/>
              <a:t>29/10/2015</a:t>
            </a:fld>
            <a:endParaRPr lang="en-CA"/>
          </a:p>
        </p:txBody>
      </p:sp>
      <p:sp>
        <p:nvSpPr>
          <p:cNvPr id="7" name="Slide Number Placeholder 6"/>
          <p:cNvSpPr>
            <a:spLocks noGrp="1"/>
          </p:cNvSpPr>
          <p:nvPr>
            <p:ph type="sldNum" sz="quarter" idx="12"/>
          </p:nvPr>
        </p:nvSpPr>
        <p:spPr/>
        <p:txBody>
          <a:bodyPr/>
          <a:lstStyle/>
          <a:p>
            <a:fld id="{2F7553A6-C358-43F3-B4D8-80CE008371AE}" type="slidenum">
              <a:rPr lang="en-CA" smtClean="0"/>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194663E-AAA6-4F0E-BCE8-0DB1B80DFA50}" type="datetimeFigureOut">
              <a:rPr lang="en-CA" smtClean="0"/>
              <a:t>29/10/2015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F7553A6-C358-43F3-B4D8-80CE008371AE}" type="slidenum">
              <a:rPr lang="en-CA" smtClean="0"/>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sp>
        <p:nvSpPr>
          <p:cNvPr id="2" name="Title 1"/>
          <p:cNvSpPr>
            <a:spLocks noGrp="1"/>
          </p:cNvSpPr>
          <p:nvPr>
            <p:ph type="ctrTitle"/>
          </p:nvPr>
        </p:nvSpPr>
        <p:spPr/>
        <p:txBody>
          <a:bodyPr/>
          <a:lstStyle/>
          <a:p>
            <a:r>
              <a:rPr lang="en-CA" dirty="0" smtClean="0"/>
              <a:t>Viruses and Disease</a:t>
            </a:r>
            <a:endParaRPr lang="en-CA" dirty="0"/>
          </a:p>
        </p:txBody>
      </p:sp>
    </p:spTree>
    <p:extLst>
      <p:ext uri="{BB962C8B-B14F-4D97-AF65-F5344CB8AC3E}">
        <p14:creationId xmlns:p14="http://schemas.microsoft.com/office/powerpoint/2010/main" val="8592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
            <a:ext cx="874690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73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Viruses and Disease</a:t>
            </a:r>
            <a:endParaRPr lang="en-CA" dirty="0"/>
          </a:p>
        </p:txBody>
      </p:sp>
      <p:sp>
        <p:nvSpPr>
          <p:cNvPr id="3" name="Content Placeholder 2"/>
          <p:cNvSpPr>
            <a:spLocks noGrp="1"/>
          </p:cNvSpPr>
          <p:nvPr>
            <p:ph idx="1"/>
          </p:nvPr>
        </p:nvSpPr>
        <p:spPr/>
        <p:txBody>
          <a:bodyPr>
            <a:normAutofit/>
          </a:bodyPr>
          <a:lstStyle/>
          <a:p>
            <a:r>
              <a:rPr lang="en-CA" sz="2800" dirty="0" smtClean="0"/>
              <a:t>Lytic cycle: new viruses burst from host cell and infect neighbouring cells (in multicellular organisms)</a:t>
            </a:r>
          </a:p>
          <a:p>
            <a:r>
              <a:rPr lang="en-CA" sz="2800" dirty="0" smtClean="0"/>
              <a:t>Lysogenic cycle: effects may not be immediate</a:t>
            </a:r>
          </a:p>
          <a:p>
            <a:pPr lvl="1"/>
            <a:r>
              <a:rPr lang="en-CA" sz="2400" dirty="0" smtClean="0"/>
              <a:t>Ex. HIV/AIDS</a:t>
            </a:r>
            <a:endParaRPr lang="en-CA"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94619"/>
            <a:ext cx="3271878" cy="315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485911"/>
            <a:ext cx="3528392" cy="2339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51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Patterns of Disease: Herpes Simplex Virus</a:t>
            </a:r>
            <a:endParaRPr lang="en-CA" dirty="0"/>
          </a:p>
        </p:txBody>
      </p:sp>
      <p:sp>
        <p:nvSpPr>
          <p:cNvPr id="3" name="Content Placeholder 2"/>
          <p:cNvSpPr>
            <a:spLocks noGrp="1"/>
          </p:cNvSpPr>
          <p:nvPr>
            <p:ph idx="1"/>
          </p:nvPr>
        </p:nvSpPr>
        <p:spPr/>
        <p:txBody>
          <a:bodyPr>
            <a:normAutofit/>
          </a:bodyPr>
          <a:lstStyle/>
          <a:p>
            <a:r>
              <a:rPr lang="en-CA" sz="2800" dirty="0" smtClean="0"/>
              <a:t>Herpes Simplex Virus = Cold Sores</a:t>
            </a:r>
          </a:p>
          <a:p>
            <a:r>
              <a:rPr lang="en-CA" sz="2800" dirty="0" smtClean="0"/>
              <a:t>Sores appear and disappear throughout the lifetime of an infected person</a:t>
            </a:r>
          </a:p>
          <a:p>
            <a:r>
              <a:rPr lang="en-CA" sz="2800" dirty="0" smtClean="0"/>
              <a:t>What cycle do you think the virus is undergoing when the sores are present? Absent?</a:t>
            </a:r>
            <a:endParaRPr lang="en-CA"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21088"/>
            <a:ext cx="3629933"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12238"/>
            <a:ext cx="41624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80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Prions</a:t>
            </a:r>
            <a:endParaRPr lang="en-CA" dirty="0"/>
          </a:p>
        </p:txBody>
      </p:sp>
      <p:sp>
        <p:nvSpPr>
          <p:cNvPr id="3" name="Content Placeholder 2"/>
          <p:cNvSpPr>
            <a:spLocks noGrp="1"/>
          </p:cNvSpPr>
          <p:nvPr>
            <p:ph idx="1"/>
          </p:nvPr>
        </p:nvSpPr>
        <p:spPr>
          <a:xfrm>
            <a:off x="457200" y="1752600"/>
            <a:ext cx="8229600" cy="4988768"/>
          </a:xfrm>
        </p:spPr>
        <p:txBody>
          <a:bodyPr>
            <a:normAutofit fontScale="92500" lnSpcReduction="10000"/>
          </a:bodyPr>
          <a:lstStyle/>
          <a:p>
            <a:r>
              <a:rPr lang="en-CA" sz="2800" dirty="0" smtClean="0"/>
              <a:t>Non-viral Disease-causing Agents</a:t>
            </a:r>
          </a:p>
          <a:p>
            <a:r>
              <a:rPr lang="en-CA" sz="2800" dirty="0" smtClean="0"/>
              <a:t>Several types of brain diseases that mimic the pattern of viral infection but the infection agents stays infectious even after exposure to radiation.</a:t>
            </a:r>
          </a:p>
          <a:p>
            <a:pPr lvl="1"/>
            <a:r>
              <a:rPr lang="en-CA" sz="2400" dirty="0" smtClean="0"/>
              <a:t>Radiation destroys DNA and RNA</a:t>
            </a:r>
          </a:p>
          <a:p>
            <a:r>
              <a:rPr lang="en-CA" sz="2800" dirty="0" smtClean="0"/>
              <a:t>In the 1980s Stanley </a:t>
            </a:r>
            <a:r>
              <a:rPr lang="en-CA" sz="2800" dirty="0" err="1" smtClean="0"/>
              <a:t>Prusiner</a:t>
            </a:r>
            <a:r>
              <a:rPr lang="en-CA" sz="2800" dirty="0" smtClean="0"/>
              <a:t> discovered that it was a new disease causing agent, a prion</a:t>
            </a:r>
          </a:p>
          <a:p>
            <a:r>
              <a:rPr lang="en-CA" sz="2800" dirty="0" smtClean="0"/>
              <a:t>Prions are proteins that are normally found in the body</a:t>
            </a:r>
          </a:p>
          <a:p>
            <a:r>
              <a:rPr lang="en-CA" sz="2800" dirty="0" smtClean="0"/>
              <a:t>Only known disease-causing agent without genetic material</a:t>
            </a:r>
            <a:endParaRPr lang="en-CA" sz="2800" dirty="0"/>
          </a:p>
        </p:txBody>
      </p:sp>
    </p:spTree>
    <p:extLst>
      <p:ext uri="{BB962C8B-B14F-4D97-AF65-F5344CB8AC3E}">
        <p14:creationId xmlns:p14="http://schemas.microsoft.com/office/powerpoint/2010/main" val="26468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Goals</a:t>
            </a:r>
            <a:endParaRPr lang="en-CA" dirty="0"/>
          </a:p>
        </p:txBody>
      </p:sp>
      <p:sp>
        <p:nvSpPr>
          <p:cNvPr id="3" name="Content Placeholder 2"/>
          <p:cNvSpPr>
            <a:spLocks noGrp="1"/>
          </p:cNvSpPr>
          <p:nvPr>
            <p:ph idx="1"/>
          </p:nvPr>
        </p:nvSpPr>
        <p:spPr/>
        <p:txBody>
          <a:bodyPr>
            <a:normAutofit/>
          </a:bodyPr>
          <a:lstStyle/>
          <a:p>
            <a:endParaRPr lang="en-CA" sz="2800" dirty="0" smtClean="0"/>
          </a:p>
          <a:p>
            <a:r>
              <a:rPr lang="en-CA" sz="2800" dirty="0" smtClean="0"/>
              <a:t>By the end of this lesson, I will be able to:</a:t>
            </a:r>
          </a:p>
          <a:p>
            <a:endParaRPr lang="en-CA" sz="2800" dirty="0" smtClean="0"/>
          </a:p>
          <a:p>
            <a:pPr lvl="1"/>
            <a:r>
              <a:rPr lang="en-CA" sz="2400" dirty="0"/>
              <a:t>C</a:t>
            </a:r>
            <a:r>
              <a:rPr lang="en-CA" sz="2400" dirty="0" smtClean="0"/>
              <a:t>ompare </a:t>
            </a:r>
            <a:r>
              <a:rPr lang="en-CA" sz="2400" dirty="0"/>
              <a:t>and contrast the structure </a:t>
            </a:r>
            <a:r>
              <a:rPr lang="en-CA" sz="2400" dirty="0" smtClean="0"/>
              <a:t>and function </a:t>
            </a:r>
            <a:r>
              <a:rPr lang="en-CA" sz="2400" dirty="0"/>
              <a:t>of different types of </a:t>
            </a:r>
            <a:r>
              <a:rPr lang="en-CA" sz="2400" dirty="0" smtClean="0"/>
              <a:t>viruses</a:t>
            </a:r>
          </a:p>
          <a:p>
            <a:pPr lvl="1"/>
            <a:endParaRPr lang="en-CA" sz="2400" dirty="0" smtClean="0"/>
          </a:p>
          <a:p>
            <a:pPr lvl="1"/>
            <a:r>
              <a:rPr lang="en-CA" sz="2400" dirty="0" smtClean="0"/>
              <a:t>Understand how disease spreads and what makes them so virulent</a:t>
            </a:r>
            <a:endParaRPr lang="en-CA" sz="7200" dirty="0"/>
          </a:p>
        </p:txBody>
      </p:sp>
    </p:spTree>
    <p:extLst>
      <p:ext uri="{BB962C8B-B14F-4D97-AF65-F5344CB8AC3E}">
        <p14:creationId xmlns:p14="http://schemas.microsoft.com/office/powerpoint/2010/main" val="292669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Disease Transmission</a:t>
            </a:r>
            <a:endParaRPr lang="en-CA" dirty="0"/>
          </a:p>
        </p:txBody>
      </p:sp>
      <p:sp>
        <p:nvSpPr>
          <p:cNvPr id="3" name="Content Placeholder 2"/>
          <p:cNvSpPr>
            <a:spLocks noGrp="1"/>
          </p:cNvSpPr>
          <p:nvPr>
            <p:ph idx="1"/>
          </p:nvPr>
        </p:nvSpPr>
        <p:spPr/>
        <p:txBody>
          <a:bodyPr>
            <a:normAutofit/>
          </a:bodyPr>
          <a:lstStyle/>
          <a:p>
            <a:r>
              <a:rPr lang="en-US" sz="2800" dirty="0"/>
              <a:t>What would happen if you interact with a person that has an infectious disease</a:t>
            </a:r>
            <a:r>
              <a:rPr lang="en-US" sz="2800" dirty="0" smtClean="0"/>
              <a:t>?</a:t>
            </a:r>
          </a:p>
          <a:p>
            <a:endParaRPr lang="en-US" sz="2800" dirty="0"/>
          </a:p>
          <a:p>
            <a:r>
              <a:rPr lang="en-US" sz="2800" dirty="0" smtClean="0"/>
              <a:t>Grab a cup from the back benches and stand somewhere around </a:t>
            </a:r>
            <a:r>
              <a:rPr lang="en-US" sz="2800" smtClean="0"/>
              <a:t>the room.</a:t>
            </a:r>
            <a:endParaRPr lang="en-CA" sz="2800" dirty="0"/>
          </a:p>
        </p:txBody>
      </p:sp>
    </p:spTree>
    <p:extLst>
      <p:ext uri="{BB962C8B-B14F-4D97-AF65-F5344CB8AC3E}">
        <p14:creationId xmlns:p14="http://schemas.microsoft.com/office/powerpoint/2010/main" val="169616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Structural Diversity</a:t>
            </a:r>
            <a:endParaRPr lang="en-CA" dirty="0"/>
          </a:p>
        </p:txBody>
      </p:sp>
      <p:sp>
        <p:nvSpPr>
          <p:cNvPr id="3" name="Content Placeholder 2"/>
          <p:cNvSpPr>
            <a:spLocks noGrp="1"/>
          </p:cNvSpPr>
          <p:nvPr>
            <p:ph idx="1"/>
          </p:nvPr>
        </p:nvSpPr>
        <p:spPr/>
        <p:txBody>
          <a:bodyPr>
            <a:normAutofit/>
          </a:bodyPr>
          <a:lstStyle/>
          <a:p>
            <a:r>
              <a:rPr lang="en-CA" sz="2800" dirty="0" smtClean="0"/>
              <a:t>Differing external and internal structures</a:t>
            </a:r>
          </a:p>
          <a:p>
            <a:r>
              <a:rPr lang="en-CA" sz="2800" dirty="0" smtClean="0"/>
              <a:t>Plant cells vs. animal cells vs. bacterial cells</a:t>
            </a:r>
            <a:endParaRPr lang="en-CA"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79" y="2759662"/>
            <a:ext cx="5721633" cy="429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1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Prokaryotes vs. Eukaryotes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45193"/>
              </p:ext>
            </p:extLst>
          </p:nvPr>
        </p:nvGraphicFramePr>
        <p:xfrm>
          <a:off x="457200" y="1752600"/>
          <a:ext cx="8229600" cy="4866640"/>
        </p:xfrm>
        <a:graphic>
          <a:graphicData uri="http://schemas.openxmlformats.org/drawingml/2006/table">
            <a:tbl>
              <a:tblPr firstRow="1" bandRow="1">
                <a:tableStyleId>{5C22544A-7EE6-4342-B048-85BDC9FD1C3A}</a:tableStyleId>
              </a:tblPr>
              <a:tblGrid>
                <a:gridCol w="2098576"/>
                <a:gridCol w="3024336"/>
                <a:gridCol w="3106688"/>
              </a:tblGrid>
              <a:tr h="370840">
                <a:tc>
                  <a:txBody>
                    <a:bodyPr/>
                    <a:lstStyle/>
                    <a:p>
                      <a:r>
                        <a:rPr lang="en-CA" dirty="0" smtClean="0"/>
                        <a:t>Characteristic</a:t>
                      </a:r>
                      <a:endParaRPr lang="en-CA" dirty="0"/>
                    </a:p>
                  </a:txBody>
                  <a:tcPr/>
                </a:tc>
                <a:tc>
                  <a:txBody>
                    <a:bodyPr/>
                    <a:lstStyle/>
                    <a:p>
                      <a:r>
                        <a:rPr lang="en-CA" dirty="0" smtClean="0"/>
                        <a:t>Prokaryotes:</a:t>
                      </a:r>
                      <a:r>
                        <a:rPr lang="en-CA" baseline="0" dirty="0" smtClean="0"/>
                        <a:t> Bacteria, Archaea</a:t>
                      </a:r>
                      <a:endParaRPr lang="en-CA" dirty="0"/>
                    </a:p>
                  </a:txBody>
                  <a:tcPr/>
                </a:tc>
                <a:tc>
                  <a:txBody>
                    <a:bodyPr/>
                    <a:lstStyle/>
                    <a:p>
                      <a:r>
                        <a:rPr lang="en-CA" dirty="0" smtClean="0"/>
                        <a:t>Eukaryotes:</a:t>
                      </a:r>
                      <a:r>
                        <a:rPr lang="en-CA" baseline="0" dirty="0" smtClean="0"/>
                        <a:t> </a:t>
                      </a:r>
                      <a:r>
                        <a:rPr lang="en-CA" baseline="0" dirty="0" err="1" smtClean="0"/>
                        <a:t>Protists</a:t>
                      </a:r>
                      <a:r>
                        <a:rPr lang="en-CA" baseline="0" dirty="0" smtClean="0"/>
                        <a:t>, Plants, Fungi, Animals</a:t>
                      </a:r>
                      <a:endParaRPr lang="en-CA" dirty="0"/>
                    </a:p>
                  </a:txBody>
                  <a:tcPr/>
                </a:tc>
              </a:tr>
              <a:tr h="370840">
                <a:tc>
                  <a:txBody>
                    <a:bodyPr/>
                    <a:lstStyle/>
                    <a:p>
                      <a:r>
                        <a:rPr lang="en-CA" dirty="0" smtClean="0"/>
                        <a:t>Cell</a:t>
                      </a:r>
                      <a:r>
                        <a:rPr lang="en-CA" baseline="0" dirty="0" smtClean="0"/>
                        <a:t> Size</a:t>
                      </a:r>
                      <a:endParaRPr lang="en-CA" dirty="0"/>
                    </a:p>
                  </a:txBody>
                  <a:tcPr/>
                </a:tc>
                <a:tc>
                  <a:txBody>
                    <a:bodyPr/>
                    <a:lstStyle/>
                    <a:p>
                      <a:r>
                        <a:rPr lang="en-CA" dirty="0" smtClean="0"/>
                        <a:t>1-10</a:t>
                      </a:r>
                      <a:r>
                        <a:rPr lang="el-GR" dirty="0" smtClean="0">
                          <a:latin typeface="Calibri"/>
                        </a:rPr>
                        <a:t>μ</a:t>
                      </a:r>
                      <a:r>
                        <a:rPr lang="en-CA" dirty="0" smtClean="0">
                          <a:latin typeface="Calibri"/>
                        </a:rPr>
                        <a:t>m</a:t>
                      </a:r>
                      <a:endParaRPr lang="en-CA" dirty="0"/>
                    </a:p>
                  </a:txBody>
                  <a:tcPr/>
                </a:tc>
                <a:tc>
                  <a:txBody>
                    <a:bodyPr/>
                    <a:lstStyle/>
                    <a:p>
                      <a:r>
                        <a:rPr lang="en-CA" dirty="0" smtClean="0"/>
                        <a:t>100-1000</a:t>
                      </a:r>
                      <a:r>
                        <a:rPr lang="el-GR" dirty="0" smtClean="0">
                          <a:latin typeface="Calibri"/>
                        </a:rPr>
                        <a:t>μ</a:t>
                      </a:r>
                      <a:r>
                        <a:rPr lang="en-CA" dirty="0" smtClean="0">
                          <a:latin typeface="Calibri"/>
                        </a:rPr>
                        <a:t>m</a:t>
                      </a:r>
                      <a:endParaRPr lang="en-CA" dirty="0"/>
                    </a:p>
                  </a:txBody>
                  <a:tcPr/>
                </a:tc>
              </a:tr>
              <a:tr h="370840">
                <a:tc>
                  <a:txBody>
                    <a:bodyPr/>
                    <a:lstStyle/>
                    <a:p>
                      <a:r>
                        <a:rPr lang="en-CA" dirty="0" smtClean="0"/>
                        <a:t>Genetic material</a:t>
                      </a:r>
                      <a:endParaRPr lang="en-CA" dirty="0"/>
                    </a:p>
                  </a:txBody>
                  <a:tcPr/>
                </a:tc>
                <a:tc>
                  <a:txBody>
                    <a:bodyPr/>
                    <a:lstStyle/>
                    <a:p>
                      <a:pPr marL="285750" indent="-285750">
                        <a:buFont typeface="Arial" panose="020B0604020202020204" pitchFamily="34" charset="0"/>
                        <a:buChar char="•"/>
                      </a:pPr>
                      <a:r>
                        <a:rPr lang="en-CA" dirty="0" smtClean="0"/>
                        <a:t>Circular DNA, not membrane-bound</a:t>
                      </a:r>
                    </a:p>
                    <a:p>
                      <a:pPr marL="285750" indent="-285750">
                        <a:buFont typeface="Arial" panose="020B0604020202020204" pitchFamily="34" charset="0"/>
                        <a:buChar char="•"/>
                      </a:pPr>
                      <a:r>
                        <a:rPr lang="en-CA" dirty="0" smtClean="0"/>
                        <a:t>Genome made up of a single</a:t>
                      </a:r>
                      <a:r>
                        <a:rPr lang="en-CA" baseline="0" dirty="0" smtClean="0"/>
                        <a:t> chromosome</a:t>
                      </a:r>
                      <a:endParaRPr lang="en-CA" dirty="0"/>
                    </a:p>
                  </a:txBody>
                  <a:tcPr/>
                </a:tc>
                <a:tc>
                  <a:txBody>
                    <a:bodyPr/>
                    <a:lstStyle/>
                    <a:p>
                      <a:pPr marL="285750" indent="-285750">
                        <a:buFont typeface="Arial" panose="020B0604020202020204" pitchFamily="34" charset="0"/>
                        <a:buChar char="•"/>
                      </a:pPr>
                      <a:r>
                        <a:rPr lang="en-CA" dirty="0" smtClean="0"/>
                        <a:t>DNA in membrane-bound nucleus</a:t>
                      </a:r>
                    </a:p>
                    <a:p>
                      <a:pPr marL="285750" indent="-285750">
                        <a:buFont typeface="Arial" panose="020B0604020202020204" pitchFamily="34" charset="0"/>
                        <a:buChar char="•"/>
                      </a:pPr>
                      <a:r>
                        <a:rPr lang="en-CA" dirty="0" smtClean="0"/>
                        <a:t>Genome made up of several</a:t>
                      </a:r>
                      <a:r>
                        <a:rPr lang="en-CA" baseline="0" dirty="0" smtClean="0"/>
                        <a:t> chromosomes</a:t>
                      </a:r>
                      <a:endParaRPr lang="en-CA" dirty="0"/>
                    </a:p>
                  </a:txBody>
                  <a:tcPr/>
                </a:tc>
              </a:tr>
              <a:tr h="370840">
                <a:tc>
                  <a:txBody>
                    <a:bodyPr/>
                    <a:lstStyle/>
                    <a:p>
                      <a:r>
                        <a:rPr lang="en-CA" dirty="0" smtClean="0"/>
                        <a:t>Cell division</a:t>
                      </a:r>
                      <a:endParaRPr lang="en-CA" dirty="0"/>
                    </a:p>
                  </a:txBody>
                  <a:tcPr/>
                </a:tc>
                <a:tc>
                  <a:txBody>
                    <a:bodyPr/>
                    <a:lstStyle/>
                    <a:p>
                      <a:pPr marL="285750" indent="-285750">
                        <a:buFont typeface="Arial" panose="020B0604020202020204" pitchFamily="34" charset="0"/>
                        <a:buChar char="•"/>
                      </a:pPr>
                      <a:r>
                        <a:rPr lang="en-CA" dirty="0" smtClean="0"/>
                        <a:t>Not by mitosis and meiosis</a:t>
                      </a:r>
                      <a:endParaRPr lang="en-CA" dirty="0"/>
                    </a:p>
                  </a:txBody>
                  <a:tcPr/>
                </a:tc>
                <a:tc>
                  <a:txBody>
                    <a:bodyPr/>
                    <a:lstStyle/>
                    <a:p>
                      <a:pPr marL="285750" indent="-285750">
                        <a:buFont typeface="Arial" panose="020B0604020202020204" pitchFamily="34" charset="0"/>
                        <a:buChar char="•"/>
                      </a:pPr>
                      <a:r>
                        <a:rPr lang="en-CA" dirty="0" smtClean="0"/>
                        <a:t>By mitosis and meiosis</a:t>
                      </a:r>
                      <a:endParaRPr lang="en-CA" dirty="0"/>
                    </a:p>
                  </a:txBody>
                  <a:tcPr/>
                </a:tc>
              </a:tr>
              <a:tr h="370840">
                <a:tc>
                  <a:txBody>
                    <a:bodyPr/>
                    <a:lstStyle/>
                    <a:p>
                      <a:r>
                        <a:rPr lang="en-CA" dirty="0" smtClean="0"/>
                        <a:t>Reproduction</a:t>
                      </a:r>
                      <a:endParaRPr lang="en-CA" dirty="0"/>
                    </a:p>
                  </a:txBody>
                  <a:tcPr/>
                </a:tc>
                <a:tc>
                  <a:txBody>
                    <a:bodyPr/>
                    <a:lstStyle/>
                    <a:p>
                      <a:pPr marL="285750" indent="-285750">
                        <a:buFont typeface="Arial" panose="020B0604020202020204" pitchFamily="34" charset="0"/>
                        <a:buChar char="•"/>
                      </a:pPr>
                      <a:r>
                        <a:rPr lang="en-CA" dirty="0" smtClean="0"/>
                        <a:t>Asexual is common</a:t>
                      </a:r>
                      <a:endParaRPr lang="en-CA" dirty="0"/>
                    </a:p>
                  </a:txBody>
                  <a:tcPr/>
                </a:tc>
                <a:tc>
                  <a:txBody>
                    <a:bodyPr/>
                    <a:lstStyle/>
                    <a:p>
                      <a:pPr marL="285750" indent="-285750">
                        <a:buFont typeface="Arial" panose="020B0604020202020204" pitchFamily="34" charset="0"/>
                        <a:buChar char="•"/>
                      </a:pPr>
                      <a:r>
                        <a:rPr lang="en-CA" dirty="0" smtClean="0"/>
                        <a:t>Sexual is common</a:t>
                      </a:r>
                      <a:endParaRPr lang="en-CA" dirty="0"/>
                    </a:p>
                  </a:txBody>
                  <a:tcPr/>
                </a:tc>
              </a:tr>
              <a:tr h="370840">
                <a:tc>
                  <a:txBody>
                    <a:bodyPr/>
                    <a:lstStyle/>
                    <a:p>
                      <a:r>
                        <a:rPr lang="en-CA" dirty="0" smtClean="0"/>
                        <a:t># of Cells</a:t>
                      </a:r>
                      <a:endParaRPr lang="en-CA" dirty="0"/>
                    </a:p>
                  </a:txBody>
                  <a:tcPr/>
                </a:tc>
                <a:tc>
                  <a:txBody>
                    <a:bodyPr/>
                    <a:lstStyle/>
                    <a:p>
                      <a:pPr marL="285750" indent="-285750">
                        <a:buFont typeface="Arial" panose="020B0604020202020204" pitchFamily="34" charset="0"/>
                        <a:buChar char="•"/>
                      </a:pPr>
                      <a:r>
                        <a:rPr lang="en-CA" dirty="0" smtClean="0"/>
                        <a:t>Unicellular</a:t>
                      </a:r>
                      <a:endParaRPr lang="en-CA" dirty="0"/>
                    </a:p>
                  </a:txBody>
                  <a:tcPr/>
                </a:tc>
                <a:tc>
                  <a:txBody>
                    <a:bodyPr/>
                    <a:lstStyle/>
                    <a:p>
                      <a:pPr marL="285750" indent="-285750">
                        <a:buFont typeface="Arial" panose="020B0604020202020204" pitchFamily="34" charset="0"/>
                        <a:buChar char="•"/>
                      </a:pPr>
                      <a:r>
                        <a:rPr lang="en-CA" dirty="0" smtClean="0"/>
                        <a:t>Most multicellular</a:t>
                      </a:r>
                      <a:endParaRPr lang="en-CA" dirty="0"/>
                    </a:p>
                  </a:txBody>
                  <a:tcPr/>
                </a:tc>
              </a:tr>
              <a:tr h="370840">
                <a:tc>
                  <a:txBody>
                    <a:bodyPr/>
                    <a:lstStyle/>
                    <a:p>
                      <a:r>
                        <a:rPr lang="en-CA" dirty="0" smtClean="0"/>
                        <a:t>Organelles</a:t>
                      </a:r>
                      <a:endParaRPr lang="en-CA" dirty="0"/>
                    </a:p>
                  </a:txBody>
                  <a:tcPr/>
                </a:tc>
                <a:tc>
                  <a:txBody>
                    <a:bodyPr/>
                    <a:lstStyle/>
                    <a:p>
                      <a:pPr marL="285750" indent="-285750">
                        <a:buFont typeface="Arial" panose="020B0604020202020204" pitchFamily="34" charset="0"/>
                        <a:buChar char="•"/>
                      </a:pPr>
                      <a:r>
                        <a:rPr lang="en-CA" dirty="0" smtClean="0"/>
                        <a:t>Membrane-bound organelles (like</a:t>
                      </a:r>
                      <a:r>
                        <a:rPr lang="en-CA" baseline="0" dirty="0" smtClean="0"/>
                        <a:t> mitochondria) </a:t>
                      </a:r>
                      <a:r>
                        <a:rPr lang="en-CA" b="1" baseline="0" dirty="0" smtClean="0"/>
                        <a:t>absent</a:t>
                      </a:r>
                      <a:endParaRPr lang="en-CA" dirty="0"/>
                    </a:p>
                  </a:txBody>
                  <a:tcPr/>
                </a:tc>
                <a:tc>
                  <a:txBody>
                    <a:bodyPr/>
                    <a:lstStyle/>
                    <a:p>
                      <a:pPr marL="285750" indent="-285750">
                        <a:buFont typeface="Arial" panose="020B0604020202020204" pitchFamily="34" charset="0"/>
                        <a:buChar char="•"/>
                      </a:pPr>
                      <a:r>
                        <a:rPr lang="en-CA" dirty="0" smtClean="0"/>
                        <a:t>Membrane-bound</a:t>
                      </a:r>
                      <a:r>
                        <a:rPr lang="en-CA" baseline="0" dirty="0" smtClean="0"/>
                        <a:t> organelles (like mitochondria) </a:t>
                      </a:r>
                      <a:r>
                        <a:rPr lang="en-CA" b="1" baseline="0" dirty="0" smtClean="0"/>
                        <a:t>present</a:t>
                      </a:r>
                      <a:endParaRPr lang="en-CA" b="1" dirty="0"/>
                    </a:p>
                  </a:txBody>
                  <a:tcPr/>
                </a:tc>
              </a:tr>
              <a:tr h="370840">
                <a:tc>
                  <a:txBody>
                    <a:bodyPr/>
                    <a:lstStyle/>
                    <a:p>
                      <a:r>
                        <a:rPr lang="en-CA" dirty="0" smtClean="0"/>
                        <a:t>Metabolism</a:t>
                      </a:r>
                      <a:endParaRPr lang="en-CA" dirty="0"/>
                    </a:p>
                  </a:txBody>
                  <a:tcPr/>
                </a:tc>
                <a:tc>
                  <a:txBody>
                    <a:bodyPr/>
                    <a:lstStyle/>
                    <a:p>
                      <a:pPr marL="285750" indent="-285750">
                        <a:buFont typeface="Arial" panose="020B0604020202020204" pitchFamily="34" charset="0"/>
                        <a:buChar char="•"/>
                      </a:pPr>
                      <a:r>
                        <a:rPr lang="en-CA" dirty="0" smtClean="0"/>
                        <a:t>Many are anaerobic</a:t>
                      </a:r>
                      <a:endParaRPr lang="en-CA" dirty="0"/>
                    </a:p>
                  </a:txBody>
                  <a:tcPr/>
                </a:tc>
                <a:tc>
                  <a:txBody>
                    <a:bodyPr/>
                    <a:lstStyle/>
                    <a:p>
                      <a:pPr marL="285750" indent="-285750">
                        <a:buFont typeface="Arial" panose="020B0604020202020204" pitchFamily="34" charset="0"/>
                        <a:buChar char="•"/>
                      </a:pPr>
                      <a:r>
                        <a:rPr lang="en-CA" dirty="0" smtClean="0"/>
                        <a:t>Most are aerobic</a:t>
                      </a:r>
                      <a:endParaRPr lang="en-CA" dirty="0"/>
                    </a:p>
                  </a:txBody>
                  <a:tcPr/>
                </a:tc>
              </a:tr>
            </a:tbl>
          </a:graphicData>
        </a:graphic>
      </p:graphicFrame>
    </p:spTree>
    <p:extLst>
      <p:ext uri="{BB962C8B-B14F-4D97-AF65-F5344CB8AC3E}">
        <p14:creationId xmlns:p14="http://schemas.microsoft.com/office/powerpoint/2010/main" val="156490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Viruses</a:t>
            </a:r>
            <a:endParaRPr lang="en-CA" dirty="0"/>
          </a:p>
        </p:txBody>
      </p:sp>
      <p:sp>
        <p:nvSpPr>
          <p:cNvPr id="3" name="Content Placeholder 2"/>
          <p:cNvSpPr>
            <a:spLocks noGrp="1"/>
          </p:cNvSpPr>
          <p:nvPr>
            <p:ph idx="1"/>
          </p:nvPr>
        </p:nvSpPr>
        <p:spPr>
          <a:xfrm>
            <a:off x="457200" y="1752600"/>
            <a:ext cx="8229600" cy="4988768"/>
          </a:xfrm>
        </p:spPr>
        <p:txBody>
          <a:bodyPr>
            <a:normAutofit/>
          </a:bodyPr>
          <a:lstStyle/>
          <a:p>
            <a:r>
              <a:rPr lang="en-CA" sz="2800" dirty="0" smtClean="0"/>
              <a:t>Different from both prokaryotic and eukaryotic cells</a:t>
            </a:r>
          </a:p>
          <a:p>
            <a:pPr lvl="1"/>
            <a:r>
              <a:rPr lang="en-CA" sz="2400" dirty="0" smtClean="0"/>
              <a:t>Cannot live independently outside of cells; they invade cells and use the host cells for survival and reproduction</a:t>
            </a:r>
          </a:p>
          <a:p>
            <a:pPr lvl="1"/>
            <a:r>
              <a:rPr lang="en-CA" sz="2400" dirty="0" smtClean="0"/>
              <a:t>Viruses are not cellular so they don’t have cytoplasm, membrane-bound organelles, or cell membranes</a:t>
            </a:r>
          </a:p>
          <a:p>
            <a:r>
              <a:rPr lang="en-CA" sz="2800" dirty="0" smtClean="0"/>
              <a:t>We do not consider them living organisms</a:t>
            </a:r>
          </a:p>
          <a:p>
            <a:r>
              <a:rPr lang="en-CA" sz="2800" dirty="0" smtClean="0"/>
              <a:t>Cause disease in plants and animals</a:t>
            </a:r>
          </a:p>
          <a:p>
            <a:pPr lvl="1"/>
            <a:endParaRPr lang="en-CA" sz="2400" dirty="0"/>
          </a:p>
        </p:txBody>
      </p:sp>
    </p:spTree>
    <p:extLst>
      <p:ext uri="{BB962C8B-B14F-4D97-AF65-F5344CB8AC3E}">
        <p14:creationId xmlns:p14="http://schemas.microsoft.com/office/powerpoint/2010/main" val="7106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Classifying Viruses</a:t>
            </a:r>
            <a:endParaRPr lang="en-CA" dirty="0"/>
          </a:p>
        </p:txBody>
      </p:sp>
      <p:sp>
        <p:nvSpPr>
          <p:cNvPr id="3" name="Content Placeholder 2"/>
          <p:cNvSpPr>
            <a:spLocks noGrp="1"/>
          </p:cNvSpPr>
          <p:nvPr>
            <p:ph idx="1"/>
          </p:nvPr>
        </p:nvSpPr>
        <p:spPr>
          <a:xfrm>
            <a:off x="457200" y="1752600"/>
            <a:ext cx="8229600" cy="4916760"/>
          </a:xfrm>
        </p:spPr>
        <p:txBody>
          <a:bodyPr>
            <a:normAutofit/>
          </a:bodyPr>
          <a:lstStyle/>
          <a:p>
            <a:r>
              <a:rPr lang="en-CA" sz="2800" dirty="0" smtClean="0"/>
              <a:t>Not included in the classification of life, because they are not living</a:t>
            </a:r>
          </a:p>
          <a:p>
            <a:r>
              <a:rPr lang="en-CA" sz="2800" dirty="0" smtClean="0"/>
              <a:t>However, they do have genetic material and reproduce so we need a system to classify them</a:t>
            </a:r>
          </a:p>
          <a:p>
            <a:r>
              <a:rPr lang="en-CA" sz="2800" dirty="0" smtClean="0"/>
              <a:t>Classified based on size and shape of </a:t>
            </a:r>
            <a:r>
              <a:rPr lang="en-CA" sz="2800" b="1" dirty="0" smtClean="0"/>
              <a:t>capsid</a:t>
            </a:r>
            <a:r>
              <a:rPr lang="en-CA" sz="2800" dirty="0" smtClean="0"/>
              <a:t> (protein layer that surrounds genetic material)</a:t>
            </a:r>
          </a:p>
          <a:p>
            <a:r>
              <a:rPr lang="en-CA" sz="2800" dirty="0" smtClean="0"/>
              <a:t>Also grouped by the type of disease they cause</a:t>
            </a:r>
            <a:endParaRPr lang="en-CA" sz="2800" dirty="0"/>
          </a:p>
        </p:txBody>
      </p:sp>
    </p:spTree>
    <p:extLst>
      <p:ext uri="{BB962C8B-B14F-4D97-AF65-F5344CB8AC3E}">
        <p14:creationId xmlns:p14="http://schemas.microsoft.com/office/powerpoint/2010/main" val="212610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 Classes of Viruses</a:t>
            </a:r>
            <a:endParaRPr lang="en-CA" dirty="0"/>
          </a:p>
        </p:txBody>
      </p:sp>
      <p:sp>
        <p:nvSpPr>
          <p:cNvPr id="3" name="Content Placeholder 2"/>
          <p:cNvSpPr>
            <a:spLocks noGrp="1"/>
          </p:cNvSpPr>
          <p:nvPr>
            <p:ph idx="1"/>
          </p:nvPr>
        </p:nvSpPr>
        <p:spPr/>
        <p:txBody>
          <a:bodyPr>
            <a:normAutofit/>
          </a:bodyPr>
          <a:lstStyle/>
          <a:p>
            <a:endParaRPr lang="en-CA"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16832"/>
            <a:ext cx="481012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96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Reproduction in Viruses</a:t>
            </a:r>
            <a:endParaRPr lang="en-CA" dirty="0"/>
          </a:p>
        </p:txBody>
      </p:sp>
      <p:sp>
        <p:nvSpPr>
          <p:cNvPr id="3" name="Content Placeholder 2"/>
          <p:cNvSpPr>
            <a:spLocks noGrp="1"/>
          </p:cNvSpPr>
          <p:nvPr>
            <p:ph idx="1"/>
          </p:nvPr>
        </p:nvSpPr>
        <p:spPr>
          <a:xfrm>
            <a:off x="457200" y="1752600"/>
            <a:ext cx="8229600" cy="4916760"/>
          </a:xfrm>
        </p:spPr>
        <p:txBody>
          <a:bodyPr>
            <a:normAutofit/>
          </a:bodyPr>
          <a:lstStyle/>
          <a:p>
            <a:r>
              <a:rPr lang="en-CA" sz="2800" dirty="0" smtClean="0"/>
              <a:t>Reproduce by replication within  a host cell, not cell division</a:t>
            </a:r>
          </a:p>
          <a:p>
            <a:endParaRPr lang="en-CA" sz="2800" dirty="0" smtClean="0"/>
          </a:p>
          <a:p>
            <a:r>
              <a:rPr lang="en-CA" sz="2800" dirty="0" smtClean="0"/>
              <a:t>Can undergo either lytic cycle or the lysogenic cycle</a:t>
            </a:r>
          </a:p>
          <a:p>
            <a:endParaRPr lang="en-CA" sz="2800" dirty="0" smtClean="0"/>
          </a:p>
          <a:p>
            <a:r>
              <a:rPr lang="en-CA" sz="2800" dirty="0" smtClean="0"/>
              <a:t>During the lysogenic cycle viral DNA becomes part of the host cell’s DNA</a:t>
            </a:r>
          </a:p>
          <a:p>
            <a:pPr lvl="1"/>
            <a:r>
              <a:rPr lang="en-CA" sz="2400" dirty="0" smtClean="0"/>
              <a:t>This DNA is then called a provirus</a:t>
            </a:r>
          </a:p>
          <a:p>
            <a:pPr lvl="1"/>
            <a:r>
              <a:rPr lang="en-CA" sz="2400" dirty="0" smtClean="0"/>
              <a:t>A provirus can invade a cell but not kill it</a:t>
            </a:r>
          </a:p>
        </p:txBody>
      </p:sp>
    </p:spTree>
    <p:extLst>
      <p:ext uri="{BB962C8B-B14F-4D97-AF65-F5344CB8AC3E}">
        <p14:creationId xmlns:p14="http://schemas.microsoft.com/office/powerpoint/2010/main" val="3602047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372</TotalTime>
  <Words>690</Words>
  <Application>Microsoft Office PowerPoint</Application>
  <PresentationFormat>On-screen Show (4:3)</PresentationFormat>
  <Paragraphs>99</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Apothecary</vt:lpstr>
      <vt:lpstr>Viruses and Disease</vt:lpstr>
      <vt:lpstr>Learning Goals</vt:lpstr>
      <vt:lpstr>Disease Transmission</vt:lpstr>
      <vt:lpstr>Structural Diversity</vt:lpstr>
      <vt:lpstr>Prokaryotes vs. Eukaryotes</vt:lpstr>
      <vt:lpstr>Viruses</vt:lpstr>
      <vt:lpstr>Classifying Viruses</vt:lpstr>
      <vt:lpstr>Different Classes of Viruses</vt:lpstr>
      <vt:lpstr>Reproduction in Viruses</vt:lpstr>
      <vt:lpstr>PowerPoint Presentation</vt:lpstr>
      <vt:lpstr>Viruses and Disease</vt:lpstr>
      <vt:lpstr>Patterns of Disease: Herpes Simplex Virus</vt:lpstr>
      <vt:lpstr>Prions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28</cp:revision>
  <dcterms:created xsi:type="dcterms:W3CDTF">2015-10-28T14:46:19Z</dcterms:created>
  <dcterms:modified xsi:type="dcterms:W3CDTF">2015-10-29T16:29:01Z</dcterms:modified>
</cp:coreProperties>
</file>