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83" r:id="rId3"/>
    <p:sldId id="284" r:id="rId4"/>
    <p:sldId id="285" r:id="rId5"/>
    <p:sldId id="286" r:id="rId6"/>
    <p:sldId id="287" r:id="rId7"/>
    <p:sldId id="282" r:id="rId8"/>
    <p:sldId id="258" r:id="rId9"/>
    <p:sldId id="260" r:id="rId10"/>
    <p:sldId id="261" r:id="rId11"/>
    <p:sldId id="262" r:id="rId12"/>
    <p:sldId id="263" r:id="rId13"/>
    <p:sldId id="264" r:id="rId14"/>
    <p:sldId id="265" r:id="rId15"/>
    <p:sldId id="266" r:id="rId16"/>
    <p:sldId id="267" r:id="rId17"/>
    <p:sldId id="268" r:id="rId18"/>
    <p:sldId id="269" r:id="rId19"/>
    <p:sldId id="272" r:id="rId20"/>
    <p:sldId id="271" r:id="rId21"/>
    <p:sldId id="270" r:id="rId22"/>
    <p:sldId id="273" r:id="rId23"/>
    <p:sldId id="259" r:id="rId24"/>
    <p:sldId id="257" r:id="rId25"/>
    <p:sldId id="274" r:id="rId26"/>
    <p:sldId id="275" r:id="rId27"/>
    <p:sldId id="276" r:id="rId28"/>
    <p:sldId id="277" r:id="rId29"/>
    <p:sldId id="278" r:id="rId30"/>
    <p:sldId id="279" r:id="rId31"/>
    <p:sldId id="280" r:id="rId32"/>
    <p:sldId id="28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67" autoAdjust="0"/>
  </p:normalViewPr>
  <p:slideViewPr>
    <p:cSldViewPr>
      <p:cViewPr>
        <p:scale>
          <a:sx n="60" d="100"/>
          <a:sy n="60" d="100"/>
        </p:scale>
        <p:origin x="-1656" y="-1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36DFD8-19F4-4DF4-886F-A8C5B55959E1}" type="datetimeFigureOut">
              <a:rPr lang="en-CA" smtClean="0"/>
              <a:t>03/11/2015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3E15A9-C591-4F74-9590-7FD2D45B6D6B}" type="slidenum">
              <a:rPr lang="en-CA" smtClean="0"/>
              <a:t>‹#›</a:t>
            </a:fld>
            <a:endParaRPr lang="en-CA"/>
          </a:p>
        </p:txBody>
      </p:sp>
    </p:spTree>
    <p:extLst>
      <p:ext uri="{BB962C8B-B14F-4D97-AF65-F5344CB8AC3E}">
        <p14:creationId xmlns:p14="http://schemas.microsoft.com/office/powerpoint/2010/main" val="14035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Tell students not to use</a:t>
            </a:r>
            <a:r>
              <a:rPr lang="en-CA" baseline="0" dirty="0" smtClean="0"/>
              <a:t> their text</a:t>
            </a:r>
            <a:endParaRPr lang="en-CA" dirty="0"/>
          </a:p>
        </p:txBody>
      </p:sp>
      <p:sp>
        <p:nvSpPr>
          <p:cNvPr id="4" name="Slide Number Placeholder 3"/>
          <p:cNvSpPr>
            <a:spLocks noGrp="1"/>
          </p:cNvSpPr>
          <p:nvPr>
            <p:ph type="sldNum" sz="quarter" idx="10"/>
          </p:nvPr>
        </p:nvSpPr>
        <p:spPr/>
        <p:txBody>
          <a:bodyPr/>
          <a:lstStyle/>
          <a:p>
            <a:fld id="{8D3E15A9-C591-4F74-9590-7FD2D45B6D6B}" type="slidenum">
              <a:rPr lang="en-CA" smtClean="0"/>
              <a:t>8</a:t>
            </a:fld>
            <a:endParaRPr lang="en-CA"/>
          </a:p>
        </p:txBody>
      </p:sp>
    </p:spTree>
    <p:extLst>
      <p:ext uri="{BB962C8B-B14F-4D97-AF65-F5344CB8AC3E}">
        <p14:creationId xmlns:p14="http://schemas.microsoft.com/office/powerpoint/2010/main" val="926940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have many common names for this animal (groundhog,</a:t>
            </a:r>
            <a:r>
              <a:rPr lang="en-CA" baseline="0" dirty="0" smtClean="0"/>
              <a:t> woodchuck, whistle pig, forest marmot) but we only have scientific name for is (Marmota </a:t>
            </a:r>
            <a:r>
              <a:rPr lang="en-CA" baseline="0" dirty="0" err="1" smtClean="0"/>
              <a:t>monax</a:t>
            </a:r>
            <a:r>
              <a:rPr lang="en-CA" baseline="0" dirty="0" smtClean="0"/>
              <a:t>)</a:t>
            </a:r>
            <a:endParaRPr lang="en-CA" dirty="0"/>
          </a:p>
        </p:txBody>
      </p:sp>
      <p:sp>
        <p:nvSpPr>
          <p:cNvPr id="4" name="Slide Number Placeholder 3"/>
          <p:cNvSpPr>
            <a:spLocks noGrp="1"/>
          </p:cNvSpPr>
          <p:nvPr>
            <p:ph type="sldNum" sz="quarter" idx="10"/>
          </p:nvPr>
        </p:nvSpPr>
        <p:spPr/>
        <p:txBody>
          <a:bodyPr/>
          <a:lstStyle/>
          <a:p>
            <a:fld id="{8D3E15A9-C591-4F74-9590-7FD2D45B6D6B}" type="slidenum">
              <a:rPr lang="en-CA" smtClean="0"/>
              <a:t>17</a:t>
            </a:fld>
            <a:endParaRPr lang="en-CA"/>
          </a:p>
        </p:txBody>
      </p:sp>
    </p:spTree>
    <p:extLst>
      <p:ext uri="{BB962C8B-B14F-4D97-AF65-F5344CB8AC3E}">
        <p14:creationId xmlns:p14="http://schemas.microsoft.com/office/powerpoint/2010/main" val="2775470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Linnaeus is a Swedish </a:t>
            </a:r>
            <a:r>
              <a:rPr lang="en-CA" dirty="0" err="1" smtClean="0"/>
              <a:t>nautralist</a:t>
            </a:r>
            <a:r>
              <a:rPr lang="en-CA" dirty="0" smtClean="0"/>
              <a:t>. Mendel was the father of genetics, Linnaeus is the father of taxonomy</a:t>
            </a:r>
          </a:p>
          <a:p>
            <a:r>
              <a:rPr lang="en-CA" dirty="0" smtClean="0"/>
              <a:t>https://www.youtube.com/watch?v=Gb_IO-SzLgk</a:t>
            </a:r>
            <a:r>
              <a:rPr lang="en-CA" baseline="0" dirty="0" smtClean="0"/>
              <a:t> (4 mins)</a:t>
            </a:r>
            <a:endParaRPr lang="en-CA" dirty="0" smtClean="0"/>
          </a:p>
        </p:txBody>
      </p:sp>
      <p:sp>
        <p:nvSpPr>
          <p:cNvPr id="4" name="Slide Number Placeholder 3"/>
          <p:cNvSpPr>
            <a:spLocks noGrp="1"/>
          </p:cNvSpPr>
          <p:nvPr>
            <p:ph type="sldNum" sz="quarter" idx="10"/>
          </p:nvPr>
        </p:nvSpPr>
        <p:spPr/>
        <p:txBody>
          <a:bodyPr/>
          <a:lstStyle/>
          <a:p>
            <a:fld id="{8D3E15A9-C591-4F74-9590-7FD2D45B6D6B}" type="slidenum">
              <a:rPr lang="en-CA" smtClean="0"/>
              <a:t>18</a:t>
            </a:fld>
            <a:endParaRPr lang="en-CA"/>
          </a:p>
        </p:txBody>
      </p:sp>
    </p:spTree>
    <p:extLst>
      <p:ext uri="{BB962C8B-B14F-4D97-AF65-F5344CB8AC3E}">
        <p14:creationId xmlns:p14="http://schemas.microsoft.com/office/powerpoint/2010/main" val="3290521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capitalize the genus but not the species and we put it in italics. Binomial means two parts and nomenclature means naming something. If we are handwriting</a:t>
            </a:r>
            <a:r>
              <a:rPr lang="en-CA" baseline="0" dirty="0" smtClean="0"/>
              <a:t> something we can’t do italics so we underline both parts of the name.</a:t>
            </a:r>
            <a:endParaRPr lang="en-CA" dirty="0"/>
          </a:p>
        </p:txBody>
      </p:sp>
      <p:sp>
        <p:nvSpPr>
          <p:cNvPr id="4" name="Slide Number Placeholder 3"/>
          <p:cNvSpPr>
            <a:spLocks noGrp="1"/>
          </p:cNvSpPr>
          <p:nvPr>
            <p:ph type="sldNum" sz="quarter" idx="10"/>
          </p:nvPr>
        </p:nvSpPr>
        <p:spPr/>
        <p:txBody>
          <a:bodyPr/>
          <a:lstStyle/>
          <a:p>
            <a:fld id="{8D3E15A9-C591-4F74-9590-7FD2D45B6D6B}" type="slidenum">
              <a:rPr lang="en-CA" smtClean="0"/>
              <a:t>19</a:t>
            </a:fld>
            <a:endParaRPr lang="en-CA"/>
          </a:p>
        </p:txBody>
      </p:sp>
    </p:spTree>
    <p:extLst>
      <p:ext uri="{BB962C8B-B14F-4D97-AF65-F5344CB8AC3E}">
        <p14:creationId xmlns:p14="http://schemas.microsoft.com/office/powerpoint/2010/main" val="3730050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Each level is called a rank, each group of organisms is called a taxon (plural taxa)</a:t>
            </a:r>
          </a:p>
          <a:p>
            <a:r>
              <a:rPr lang="en-CA" dirty="0" smtClean="0"/>
              <a:t>There</a:t>
            </a:r>
            <a:r>
              <a:rPr lang="en-CA" baseline="0" dirty="0" smtClean="0"/>
              <a:t> used to be only two Domains, Eukarya and </a:t>
            </a:r>
            <a:r>
              <a:rPr lang="en-CA" baseline="0" dirty="0" err="1" smtClean="0"/>
              <a:t>Prokarya</a:t>
            </a:r>
            <a:r>
              <a:rPr lang="en-CA" baseline="0" dirty="0" smtClean="0"/>
              <a:t>. Eukaryotes  Of the five kingdoms Eukarya has 4 (</a:t>
            </a:r>
            <a:r>
              <a:rPr lang="en-CA" baseline="0" dirty="0" err="1" smtClean="0"/>
              <a:t>animalia</a:t>
            </a:r>
            <a:r>
              <a:rPr lang="en-CA" baseline="0" dirty="0" smtClean="0"/>
              <a:t>, </a:t>
            </a:r>
            <a:r>
              <a:rPr lang="en-CA" baseline="0" dirty="0" err="1" smtClean="0"/>
              <a:t>protista</a:t>
            </a:r>
            <a:r>
              <a:rPr lang="en-CA" baseline="0" dirty="0" smtClean="0"/>
              <a:t>, plantae, and fungi) and </a:t>
            </a:r>
            <a:r>
              <a:rPr lang="en-CA" baseline="0" dirty="0" err="1" smtClean="0"/>
              <a:t>prokarya</a:t>
            </a:r>
            <a:r>
              <a:rPr lang="en-CA" baseline="0" dirty="0" smtClean="0"/>
              <a:t> had </a:t>
            </a:r>
            <a:r>
              <a:rPr lang="en-CA" baseline="0" dirty="0" err="1" smtClean="0"/>
              <a:t>monaea</a:t>
            </a:r>
            <a:r>
              <a:rPr lang="en-CA" baseline="0" dirty="0" smtClean="0"/>
              <a:t> (bacteria and archaea now). They later found that some organisms looked like bacteria but weren’t bacteria. We now call this domain archaea. There are 6 kingdoms now, </a:t>
            </a:r>
            <a:r>
              <a:rPr lang="en-CA" baseline="0" dirty="0" err="1" smtClean="0"/>
              <a:t>monaea</a:t>
            </a:r>
            <a:r>
              <a:rPr lang="en-CA" baseline="0" dirty="0" smtClean="0"/>
              <a:t> is gone and we have eubacteria and archaea in their place.</a:t>
            </a:r>
            <a:endParaRPr lang="en-CA" dirty="0"/>
          </a:p>
        </p:txBody>
      </p:sp>
      <p:sp>
        <p:nvSpPr>
          <p:cNvPr id="4" name="Slide Number Placeholder 3"/>
          <p:cNvSpPr>
            <a:spLocks noGrp="1"/>
          </p:cNvSpPr>
          <p:nvPr>
            <p:ph type="sldNum" sz="quarter" idx="10"/>
          </p:nvPr>
        </p:nvSpPr>
        <p:spPr/>
        <p:txBody>
          <a:bodyPr/>
          <a:lstStyle/>
          <a:p>
            <a:fld id="{8D3E15A9-C591-4F74-9590-7FD2D45B6D6B}" type="slidenum">
              <a:rPr lang="en-CA" smtClean="0"/>
              <a:t>20</a:t>
            </a:fld>
            <a:endParaRPr lang="en-CA"/>
          </a:p>
        </p:txBody>
      </p:sp>
    </p:spTree>
    <p:extLst>
      <p:ext uri="{BB962C8B-B14F-4D97-AF65-F5344CB8AC3E}">
        <p14:creationId xmlns:p14="http://schemas.microsoft.com/office/powerpoint/2010/main" val="1090596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Eukarya: multi-celled organisms with a nucleus</a:t>
            </a:r>
          </a:p>
          <a:p>
            <a:r>
              <a:rPr lang="en-CA" dirty="0" smtClean="0"/>
              <a:t>Animalia: capable of movement on their own</a:t>
            </a:r>
          </a:p>
          <a:p>
            <a:r>
              <a:rPr lang="en-CA" dirty="0" smtClean="0"/>
              <a:t>Chordata: backbone</a:t>
            </a:r>
          </a:p>
          <a:p>
            <a:r>
              <a:rPr lang="en-CA" dirty="0" smtClean="0"/>
              <a:t>Mammalia: warm-blooded,</a:t>
            </a:r>
            <a:r>
              <a:rPr lang="en-CA" baseline="0" dirty="0" smtClean="0"/>
              <a:t> fur or hair, milk glands (nurse young)</a:t>
            </a:r>
          </a:p>
          <a:p>
            <a:r>
              <a:rPr lang="en-CA" baseline="0" dirty="0" err="1" smtClean="0"/>
              <a:t>Carnivora</a:t>
            </a:r>
            <a:r>
              <a:rPr lang="en-CA" baseline="0" dirty="0" smtClean="0"/>
              <a:t>: adapted for meat-eating</a:t>
            </a:r>
          </a:p>
          <a:p>
            <a:r>
              <a:rPr lang="en-CA" baseline="0" dirty="0" err="1" smtClean="0"/>
              <a:t>Canidae</a:t>
            </a:r>
            <a:r>
              <a:rPr lang="en-CA" baseline="0" dirty="0" smtClean="0"/>
              <a:t>: the dogs (five toes on front feet, four toes on back feet, can’t retract claws, elongated snouts)</a:t>
            </a:r>
          </a:p>
          <a:p>
            <a:r>
              <a:rPr lang="en-CA" baseline="0" dirty="0" err="1" smtClean="0"/>
              <a:t>Canis</a:t>
            </a:r>
            <a:r>
              <a:rPr lang="en-CA" baseline="0" dirty="0" smtClean="0"/>
              <a:t>: grey wolves, coyotes, etc.</a:t>
            </a:r>
          </a:p>
        </p:txBody>
      </p:sp>
      <p:sp>
        <p:nvSpPr>
          <p:cNvPr id="4" name="Slide Number Placeholder 3"/>
          <p:cNvSpPr>
            <a:spLocks noGrp="1"/>
          </p:cNvSpPr>
          <p:nvPr>
            <p:ph type="sldNum" sz="quarter" idx="10"/>
          </p:nvPr>
        </p:nvSpPr>
        <p:spPr/>
        <p:txBody>
          <a:bodyPr/>
          <a:lstStyle/>
          <a:p>
            <a:fld id="{8D3E15A9-C591-4F74-9590-7FD2D45B6D6B}" type="slidenum">
              <a:rPr lang="en-CA" smtClean="0"/>
              <a:t>22</a:t>
            </a:fld>
            <a:endParaRPr lang="en-CA"/>
          </a:p>
        </p:txBody>
      </p:sp>
    </p:spTree>
    <p:extLst>
      <p:ext uri="{BB962C8B-B14F-4D97-AF65-F5344CB8AC3E}">
        <p14:creationId xmlns:p14="http://schemas.microsoft.com/office/powerpoint/2010/main" val="3469686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Giant</a:t>
            </a:r>
            <a:r>
              <a:rPr lang="en-CA" baseline="0" dirty="0" smtClean="0"/>
              <a:t> pandas have characteristics from both raccoons and bears. Which one is it more closely related to? Debated for over 100 years about how to classify them. Finally settled that they are more closely related to bears</a:t>
            </a:r>
            <a:endParaRPr lang="en-CA" dirty="0"/>
          </a:p>
        </p:txBody>
      </p:sp>
      <p:sp>
        <p:nvSpPr>
          <p:cNvPr id="4" name="Slide Number Placeholder 3"/>
          <p:cNvSpPr>
            <a:spLocks noGrp="1"/>
          </p:cNvSpPr>
          <p:nvPr>
            <p:ph type="sldNum" sz="quarter" idx="10"/>
          </p:nvPr>
        </p:nvSpPr>
        <p:spPr/>
        <p:txBody>
          <a:bodyPr/>
          <a:lstStyle/>
          <a:p>
            <a:fld id="{8D3E15A9-C591-4F74-9590-7FD2D45B6D6B}" type="slidenum">
              <a:rPr lang="en-CA" smtClean="0"/>
              <a:t>24</a:t>
            </a:fld>
            <a:endParaRPr lang="en-CA"/>
          </a:p>
        </p:txBody>
      </p:sp>
    </p:spTree>
    <p:extLst>
      <p:ext uri="{BB962C8B-B14F-4D97-AF65-F5344CB8AC3E}">
        <p14:creationId xmlns:p14="http://schemas.microsoft.com/office/powerpoint/2010/main" val="316708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 lot of people think that reptiles</a:t>
            </a:r>
            <a:r>
              <a:rPr lang="en-CA" baseline="0" dirty="0" smtClean="0"/>
              <a:t> are the closest living relative to dinosaurs, scientists believed this for a long time too! Now they know that birds are actually more closely related to dinosaurs than reptiles are.</a:t>
            </a:r>
            <a:endParaRPr lang="en-CA" dirty="0"/>
          </a:p>
        </p:txBody>
      </p:sp>
      <p:sp>
        <p:nvSpPr>
          <p:cNvPr id="4" name="Slide Number Placeholder 3"/>
          <p:cNvSpPr>
            <a:spLocks noGrp="1"/>
          </p:cNvSpPr>
          <p:nvPr>
            <p:ph type="sldNum" sz="quarter" idx="10"/>
          </p:nvPr>
        </p:nvSpPr>
        <p:spPr/>
        <p:txBody>
          <a:bodyPr/>
          <a:lstStyle/>
          <a:p>
            <a:fld id="{8D3E15A9-C591-4F74-9590-7FD2D45B6D6B}" type="slidenum">
              <a:rPr lang="en-CA" smtClean="0"/>
              <a:t>27</a:t>
            </a:fld>
            <a:endParaRPr lang="en-CA"/>
          </a:p>
        </p:txBody>
      </p:sp>
    </p:spTree>
    <p:extLst>
      <p:ext uri="{BB962C8B-B14F-4D97-AF65-F5344CB8AC3E}">
        <p14:creationId xmlns:p14="http://schemas.microsoft.com/office/powerpoint/2010/main" val="210268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Archaeopteryx is the</a:t>
            </a:r>
            <a:r>
              <a:rPr lang="en-CA" baseline="0" dirty="0" smtClean="0"/>
              <a:t> middle of birds and dinosaurs. It has traits from each.</a:t>
            </a:r>
            <a:endParaRPr lang="en-CA" dirty="0"/>
          </a:p>
        </p:txBody>
      </p:sp>
      <p:sp>
        <p:nvSpPr>
          <p:cNvPr id="4" name="Slide Number Placeholder 3"/>
          <p:cNvSpPr>
            <a:spLocks noGrp="1"/>
          </p:cNvSpPr>
          <p:nvPr>
            <p:ph type="sldNum" sz="quarter" idx="10"/>
          </p:nvPr>
        </p:nvSpPr>
        <p:spPr/>
        <p:txBody>
          <a:bodyPr/>
          <a:lstStyle/>
          <a:p>
            <a:fld id="{8D3E15A9-C591-4F74-9590-7FD2D45B6D6B}" type="slidenum">
              <a:rPr lang="en-CA" smtClean="0"/>
              <a:t>28</a:t>
            </a:fld>
            <a:endParaRPr lang="en-CA"/>
          </a:p>
        </p:txBody>
      </p:sp>
    </p:spTree>
    <p:extLst>
      <p:ext uri="{BB962C8B-B14F-4D97-AF65-F5344CB8AC3E}">
        <p14:creationId xmlns:p14="http://schemas.microsoft.com/office/powerpoint/2010/main" val="1757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Guinea pigs</a:t>
            </a:r>
            <a:r>
              <a:rPr lang="en-CA" baseline="0" dirty="0" smtClean="0"/>
              <a:t> and mice were both classified in the order </a:t>
            </a:r>
            <a:r>
              <a:rPr lang="en-CA" baseline="0" dirty="0" err="1" smtClean="0"/>
              <a:t>Rodentia</a:t>
            </a:r>
            <a:r>
              <a:rPr lang="en-CA" baseline="0" dirty="0" smtClean="0"/>
              <a:t> but more recent studies have shown that the insulin produced by guinea pigs is very different than that of mice and other rodents. They were then reclassified into an order of their own because their insulin was so different.</a:t>
            </a:r>
            <a:endParaRPr lang="en-CA" dirty="0"/>
          </a:p>
        </p:txBody>
      </p:sp>
      <p:sp>
        <p:nvSpPr>
          <p:cNvPr id="4" name="Slide Number Placeholder 3"/>
          <p:cNvSpPr>
            <a:spLocks noGrp="1"/>
          </p:cNvSpPr>
          <p:nvPr>
            <p:ph type="sldNum" sz="quarter" idx="10"/>
          </p:nvPr>
        </p:nvSpPr>
        <p:spPr/>
        <p:txBody>
          <a:bodyPr/>
          <a:lstStyle/>
          <a:p>
            <a:fld id="{8D3E15A9-C591-4F74-9590-7FD2D45B6D6B}" type="slidenum">
              <a:rPr lang="en-CA" smtClean="0"/>
              <a:t>29</a:t>
            </a:fld>
            <a:endParaRPr lang="en-CA"/>
          </a:p>
        </p:txBody>
      </p:sp>
    </p:spTree>
    <p:extLst>
      <p:ext uri="{BB962C8B-B14F-4D97-AF65-F5344CB8AC3E}">
        <p14:creationId xmlns:p14="http://schemas.microsoft.com/office/powerpoint/2010/main" val="1370352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Species that have evolved from a common ancestor have traits in common. We use these to define each</a:t>
            </a:r>
            <a:r>
              <a:rPr lang="en-CA" baseline="0" dirty="0" smtClean="0"/>
              <a:t> family level on the tree. When new characteristics arise, another branch on the tree is made</a:t>
            </a:r>
            <a:endParaRPr lang="en-CA" dirty="0"/>
          </a:p>
        </p:txBody>
      </p:sp>
      <p:sp>
        <p:nvSpPr>
          <p:cNvPr id="4" name="Slide Number Placeholder 3"/>
          <p:cNvSpPr>
            <a:spLocks noGrp="1"/>
          </p:cNvSpPr>
          <p:nvPr>
            <p:ph type="sldNum" sz="quarter" idx="10"/>
          </p:nvPr>
        </p:nvSpPr>
        <p:spPr/>
        <p:txBody>
          <a:bodyPr/>
          <a:lstStyle/>
          <a:p>
            <a:fld id="{8D3E15A9-C591-4F74-9590-7FD2D45B6D6B}" type="slidenum">
              <a:rPr lang="en-CA" smtClean="0"/>
              <a:t>31</a:t>
            </a:fld>
            <a:endParaRPr lang="en-CA"/>
          </a:p>
        </p:txBody>
      </p:sp>
    </p:spTree>
    <p:extLst>
      <p:ext uri="{BB962C8B-B14F-4D97-AF65-F5344CB8AC3E}">
        <p14:creationId xmlns:p14="http://schemas.microsoft.com/office/powerpoint/2010/main" val="3556696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D3E15A9-C591-4F74-9590-7FD2D45B6D6B}" type="slidenum">
              <a:rPr lang="en-CA" smtClean="0"/>
              <a:t>9</a:t>
            </a:fld>
            <a:endParaRPr lang="en-CA"/>
          </a:p>
        </p:txBody>
      </p:sp>
    </p:spTree>
    <p:extLst>
      <p:ext uri="{BB962C8B-B14F-4D97-AF65-F5344CB8AC3E}">
        <p14:creationId xmlns:p14="http://schemas.microsoft.com/office/powerpoint/2010/main" val="926940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Pharmacy:</a:t>
            </a:r>
            <a:r>
              <a:rPr lang="en-CA" baseline="0" dirty="0" smtClean="0"/>
              <a:t> </a:t>
            </a:r>
            <a:r>
              <a:rPr lang="en-CA" sz="1200" dirty="0" smtClean="0"/>
              <a:t>When pharmacists are looking for medical products, they can look at closely related organisms that produce the protein or chemical</a:t>
            </a:r>
          </a:p>
          <a:p>
            <a:r>
              <a:rPr lang="en-CA" dirty="0" smtClean="0"/>
              <a:t>Transmission of Disease:</a:t>
            </a:r>
            <a:r>
              <a:rPr lang="en-CA" baseline="0" dirty="0" smtClean="0"/>
              <a:t> Can trace transmission ex. from cows to humans</a:t>
            </a:r>
          </a:p>
          <a:p>
            <a:r>
              <a:rPr lang="en-CA" baseline="0" dirty="0" smtClean="0"/>
              <a:t>Agriculture: cross breeding close species to increase crop yields and disease resistance. Also need knowledge of predators</a:t>
            </a:r>
          </a:p>
          <a:p>
            <a:r>
              <a:rPr lang="en-CA" baseline="0" dirty="0" smtClean="0"/>
              <a:t>Show if extra time, video on taxonomy: </a:t>
            </a:r>
            <a:r>
              <a:rPr lang="en-CA" dirty="0" smtClean="0"/>
              <a:t>https://www.youtube.com/watch?v=19Gz5CFLGKw (4.5 mins)</a:t>
            </a:r>
            <a:endParaRPr lang="en-CA" baseline="0" dirty="0" smtClean="0"/>
          </a:p>
        </p:txBody>
      </p:sp>
      <p:sp>
        <p:nvSpPr>
          <p:cNvPr id="4" name="Slide Number Placeholder 3"/>
          <p:cNvSpPr>
            <a:spLocks noGrp="1"/>
          </p:cNvSpPr>
          <p:nvPr>
            <p:ph type="sldNum" sz="quarter" idx="10"/>
          </p:nvPr>
        </p:nvSpPr>
        <p:spPr/>
        <p:txBody>
          <a:bodyPr/>
          <a:lstStyle/>
          <a:p>
            <a:fld id="{8D3E15A9-C591-4F74-9590-7FD2D45B6D6B}" type="slidenum">
              <a:rPr lang="en-CA" smtClean="0"/>
              <a:t>32</a:t>
            </a:fld>
            <a:endParaRPr lang="en-CA"/>
          </a:p>
        </p:txBody>
      </p:sp>
    </p:spTree>
    <p:extLst>
      <p:ext uri="{BB962C8B-B14F-4D97-AF65-F5344CB8AC3E}">
        <p14:creationId xmlns:p14="http://schemas.microsoft.com/office/powerpoint/2010/main" val="106879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D3E15A9-C591-4F74-9590-7FD2D45B6D6B}" type="slidenum">
              <a:rPr lang="en-CA" smtClean="0"/>
              <a:t>10</a:t>
            </a:fld>
            <a:endParaRPr lang="en-CA"/>
          </a:p>
        </p:txBody>
      </p:sp>
    </p:spTree>
    <p:extLst>
      <p:ext uri="{BB962C8B-B14F-4D97-AF65-F5344CB8AC3E}">
        <p14:creationId xmlns:p14="http://schemas.microsoft.com/office/powerpoint/2010/main" val="926940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Over 2 million species have been identified.</a:t>
            </a:r>
            <a:r>
              <a:rPr lang="en-CA" baseline="0" dirty="0" smtClean="0"/>
              <a:t> This seems like a lot but scientists estimate that the total number of species on earth is somewhere between 5 and 20 million. New species are discovered each day!</a:t>
            </a:r>
          </a:p>
          <a:p>
            <a:r>
              <a:rPr lang="en-CA" baseline="0" dirty="0" smtClean="0"/>
              <a:t>It is important to many people to know what species are. Farmers need to identify crops and weeds, doctors need to identify species of bacteria, border inspection needs to identify species to prevent the introduction of invasive species.</a:t>
            </a:r>
            <a:endParaRPr lang="en-CA" dirty="0"/>
          </a:p>
        </p:txBody>
      </p:sp>
      <p:sp>
        <p:nvSpPr>
          <p:cNvPr id="4" name="Slide Number Placeholder 3"/>
          <p:cNvSpPr>
            <a:spLocks noGrp="1"/>
          </p:cNvSpPr>
          <p:nvPr>
            <p:ph type="sldNum" sz="quarter" idx="10"/>
          </p:nvPr>
        </p:nvSpPr>
        <p:spPr/>
        <p:txBody>
          <a:bodyPr/>
          <a:lstStyle/>
          <a:p>
            <a:fld id="{8D3E15A9-C591-4F74-9590-7FD2D45B6D6B}" type="slidenum">
              <a:rPr lang="en-CA" smtClean="0"/>
              <a:t>11</a:t>
            </a:fld>
            <a:endParaRPr lang="en-CA"/>
          </a:p>
        </p:txBody>
      </p:sp>
    </p:spTree>
    <p:extLst>
      <p:ext uri="{BB962C8B-B14F-4D97-AF65-F5344CB8AC3E}">
        <p14:creationId xmlns:p14="http://schemas.microsoft.com/office/powerpoint/2010/main" val="3820167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Do a directed brainstorm in class using small pieces of paper or sticky notes. Give each student four or five slips of paper, and ask them to write the name of one living thing on each piece. Then, have groups of four students combine their slips and sort the living things by characteristics (e.g., can fly, covered with fur, etc.). Once students have created their groups, ask them to label each group (e.g., birds, pets). As a class, discuss how they decide on their groupings. This introduces the idea of classification and taxonomy and acts as a diagnostic of student background knowledge of living things.</a:t>
            </a:r>
          </a:p>
        </p:txBody>
      </p:sp>
      <p:sp>
        <p:nvSpPr>
          <p:cNvPr id="4" name="Slide Number Placeholder 3"/>
          <p:cNvSpPr>
            <a:spLocks noGrp="1"/>
          </p:cNvSpPr>
          <p:nvPr>
            <p:ph type="sldNum" sz="quarter" idx="10"/>
          </p:nvPr>
        </p:nvSpPr>
        <p:spPr/>
        <p:txBody>
          <a:bodyPr/>
          <a:lstStyle/>
          <a:p>
            <a:fld id="{8D3E15A9-C591-4F74-9590-7FD2D45B6D6B}" type="slidenum">
              <a:rPr lang="en-CA" smtClean="0"/>
              <a:t>12</a:t>
            </a:fld>
            <a:endParaRPr lang="en-CA"/>
          </a:p>
        </p:txBody>
      </p:sp>
    </p:spTree>
    <p:extLst>
      <p:ext uri="{BB962C8B-B14F-4D97-AF65-F5344CB8AC3E}">
        <p14:creationId xmlns:p14="http://schemas.microsoft.com/office/powerpoint/2010/main" val="120941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 having a solid definition of a species makes identifying and classifying species very difficult!</a:t>
            </a:r>
            <a:endParaRPr lang="en-CA" dirty="0"/>
          </a:p>
        </p:txBody>
      </p:sp>
      <p:sp>
        <p:nvSpPr>
          <p:cNvPr id="4" name="Slide Number Placeholder 3"/>
          <p:cNvSpPr>
            <a:spLocks noGrp="1"/>
          </p:cNvSpPr>
          <p:nvPr>
            <p:ph type="sldNum" sz="quarter" idx="10"/>
          </p:nvPr>
        </p:nvSpPr>
        <p:spPr/>
        <p:txBody>
          <a:bodyPr/>
          <a:lstStyle/>
          <a:p>
            <a:fld id="{8D3E15A9-C591-4F74-9590-7FD2D45B6D6B}" type="slidenum">
              <a:rPr lang="en-CA" smtClean="0"/>
              <a:t>13</a:t>
            </a:fld>
            <a:endParaRPr lang="en-CA"/>
          </a:p>
        </p:txBody>
      </p:sp>
    </p:spTree>
    <p:extLst>
      <p:ext uri="{BB962C8B-B14F-4D97-AF65-F5344CB8AC3E}">
        <p14:creationId xmlns:p14="http://schemas.microsoft.com/office/powerpoint/2010/main" val="1167059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Scientists will compare measurements</a:t>
            </a:r>
            <a:r>
              <a:rPr lang="en-CA" baseline="0" dirty="0" smtClean="0"/>
              <a:t> and observations of two different organisms and debate whether or not the organisms represent different species.</a:t>
            </a:r>
          </a:p>
          <a:p>
            <a:r>
              <a:rPr lang="en-CA" baseline="0" dirty="0" smtClean="0"/>
              <a:t>This species concept is relatively simple. Challenge: not all individuals in a species are identical, the challenge comes with decide how much change is too much change</a:t>
            </a:r>
          </a:p>
        </p:txBody>
      </p:sp>
      <p:sp>
        <p:nvSpPr>
          <p:cNvPr id="4" name="Slide Number Placeholder 3"/>
          <p:cNvSpPr>
            <a:spLocks noGrp="1"/>
          </p:cNvSpPr>
          <p:nvPr>
            <p:ph type="sldNum" sz="quarter" idx="10"/>
          </p:nvPr>
        </p:nvSpPr>
        <p:spPr/>
        <p:txBody>
          <a:bodyPr/>
          <a:lstStyle/>
          <a:p>
            <a:fld id="{8D3E15A9-C591-4F74-9590-7FD2D45B6D6B}" type="slidenum">
              <a:rPr lang="en-CA" smtClean="0"/>
              <a:t>14</a:t>
            </a:fld>
            <a:endParaRPr lang="en-CA"/>
          </a:p>
        </p:txBody>
      </p:sp>
    </p:spTree>
    <p:extLst>
      <p:ext uri="{BB962C8B-B14F-4D97-AF65-F5344CB8AC3E}">
        <p14:creationId xmlns:p14="http://schemas.microsoft.com/office/powerpoint/2010/main" val="3317804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like our general definition from</a:t>
            </a:r>
            <a:r>
              <a:rPr lang="en-CA" baseline="0" dirty="0" smtClean="0"/>
              <a:t> our text. Challenges: if two populations are separated physically (ex by mountain range or ocean) they have never had the chance to naturally interbreed. Also some species reproduce asexually. It can also not be applied to fossil species that are no longer reproducing. The lizard shown is a New Mexico Whiptail that reproduces using parthenogenesis (all female population in which offspring develop from unfertilized eggs).</a:t>
            </a:r>
            <a:endParaRPr lang="en-CA" dirty="0"/>
          </a:p>
        </p:txBody>
      </p:sp>
      <p:sp>
        <p:nvSpPr>
          <p:cNvPr id="4" name="Slide Number Placeholder 3"/>
          <p:cNvSpPr>
            <a:spLocks noGrp="1"/>
          </p:cNvSpPr>
          <p:nvPr>
            <p:ph type="sldNum" sz="quarter" idx="10"/>
          </p:nvPr>
        </p:nvSpPr>
        <p:spPr/>
        <p:txBody>
          <a:bodyPr/>
          <a:lstStyle/>
          <a:p>
            <a:fld id="{8D3E15A9-C591-4F74-9590-7FD2D45B6D6B}" type="slidenum">
              <a:rPr lang="en-CA" smtClean="0"/>
              <a:t>15</a:t>
            </a:fld>
            <a:endParaRPr lang="en-CA"/>
          </a:p>
        </p:txBody>
      </p:sp>
    </p:spTree>
    <p:extLst>
      <p:ext uri="{BB962C8B-B14F-4D97-AF65-F5344CB8AC3E}">
        <p14:creationId xmlns:p14="http://schemas.microsoft.com/office/powerpoint/2010/main" val="4258102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Phylogeny</a:t>
            </a:r>
            <a:r>
              <a:rPr lang="en-CA" baseline="0" dirty="0" smtClean="0"/>
              <a:t> means evolutionary history. They define a species as a cluster of organisms that is distinct from other clusters and shows a pattern of relationship.</a:t>
            </a:r>
          </a:p>
          <a:p>
            <a:r>
              <a:rPr lang="en-CA" baseline="0" dirty="0" smtClean="0"/>
              <a:t>Challenge: Evolutionary histories are not known for all species</a:t>
            </a:r>
            <a:endParaRPr lang="en-CA" dirty="0"/>
          </a:p>
        </p:txBody>
      </p:sp>
      <p:sp>
        <p:nvSpPr>
          <p:cNvPr id="4" name="Slide Number Placeholder 3"/>
          <p:cNvSpPr>
            <a:spLocks noGrp="1"/>
          </p:cNvSpPr>
          <p:nvPr>
            <p:ph type="sldNum" sz="quarter" idx="10"/>
          </p:nvPr>
        </p:nvSpPr>
        <p:spPr/>
        <p:txBody>
          <a:bodyPr/>
          <a:lstStyle/>
          <a:p>
            <a:fld id="{8D3E15A9-C591-4F74-9590-7FD2D45B6D6B}" type="slidenum">
              <a:rPr lang="en-CA" smtClean="0"/>
              <a:t>16</a:t>
            </a:fld>
            <a:endParaRPr lang="en-CA"/>
          </a:p>
        </p:txBody>
      </p:sp>
    </p:spTree>
    <p:extLst>
      <p:ext uri="{BB962C8B-B14F-4D97-AF65-F5344CB8AC3E}">
        <p14:creationId xmlns:p14="http://schemas.microsoft.com/office/powerpoint/2010/main" val="210899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29FFCA7-5F34-4F92-A128-C701F9E763DF}" type="datetimeFigureOut">
              <a:rPr lang="en-CA" smtClean="0"/>
              <a:t>03/11/2015</a:t>
            </a:fld>
            <a:endParaRPr lang="en-CA"/>
          </a:p>
        </p:txBody>
      </p:sp>
      <p:sp>
        <p:nvSpPr>
          <p:cNvPr id="5" name="Footer Placeholder 4"/>
          <p:cNvSpPr>
            <a:spLocks noGrp="1"/>
          </p:cNvSpPr>
          <p:nvPr>
            <p:ph type="ftr" sz="quarter" idx="11"/>
          </p:nvPr>
        </p:nvSpPr>
        <p:spPr/>
        <p:txBody>
          <a:bodyPr/>
          <a:lstStyle/>
          <a:p>
            <a:endParaRPr lang="en-CA"/>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C57EF83-4206-42A7-ABEF-50B7E1893BC3}" type="slidenum">
              <a:rPr lang="en-CA" smtClean="0"/>
              <a:t>‹#›</a:t>
            </a:fld>
            <a:endParaRPr lang="en-CA"/>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9FFCA7-5F34-4F92-A128-C701F9E763DF}" type="datetimeFigureOut">
              <a:rPr lang="en-CA" smtClean="0"/>
              <a:t>03/11/2015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C57EF83-4206-42A7-ABEF-50B7E1893BC3}"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9FFCA7-5F34-4F92-A128-C701F9E763DF}" type="datetimeFigureOut">
              <a:rPr lang="en-CA" smtClean="0"/>
              <a:t>03/11/2015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C57EF83-4206-42A7-ABEF-50B7E1893BC3}"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9FFCA7-5F34-4F92-A128-C701F9E763DF}" type="datetimeFigureOut">
              <a:rPr lang="en-CA" smtClean="0"/>
              <a:t>03/11/2015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C57EF83-4206-42A7-ABEF-50B7E1893BC3}"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29FFCA7-5F34-4F92-A128-C701F9E763DF}" type="datetimeFigureOut">
              <a:rPr lang="en-CA" smtClean="0"/>
              <a:t>03/11/2015</a:t>
            </a:fld>
            <a:endParaRPr lang="en-CA"/>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C57EF83-4206-42A7-ABEF-50B7E1893BC3}" type="slidenum">
              <a:rPr lang="en-CA" smtClean="0"/>
              <a:t>‹#›</a:t>
            </a:fld>
            <a:endParaRPr lang="en-CA"/>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9FFCA7-5F34-4F92-A128-C701F9E763DF}" type="datetimeFigureOut">
              <a:rPr lang="en-CA" smtClean="0"/>
              <a:t>03/11/2015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C57EF83-4206-42A7-ABEF-50B7E1893BC3}"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9FFCA7-5F34-4F92-A128-C701F9E763DF}" type="datetimeFigureOut">
              <a:rPr lang="en-CA" smtClean="0"/>
              <a:t>03/11/2015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C57EF83-4206-42A7-ABEF-50B7E1893BC3}"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9FFCA7-5F34-4F92-A128-C701F9E763DF}" type="datetimeFigureOut">
              <a:rPr lang="en-CA" smtClean="0"/>
              <a:t>03/11/2015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C57EF83-4206-42A7-ABEF-50B7E1893BC3}"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29FFCA7-5F34-4F92-A128-C701F9E763DF}" type="datetimeFigureOut">
              <a:rPr lang="en-CA" smtClean="0"/>
              <a:t>03/11/2015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C57EF83-4206-42A7-ABEF-50B7E1893BC3}"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9FFCA7-5F34-4F92-A128-C701F9E763DF}" type="datetimeFigureOut">
              <a:rPr lang="en-CA" smtClean="0"/>
              <a:t>03/11/2015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C57EF83-4206-42A7-ABEF-50B7E1893BC3}" type="slidenum">
              <a:rPr lang="en-CA" smtClean="0"/>
              <a:t>‹#›</a:t>
            </a:fld>
            <a:endParaRPr lang="en-CA"/>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229FFCA7-5F34-4F92-A128-C701F9E763DF}" type="datetimeFigureOut">
              <a:rPr lang="en-CA" smtClean="0"/>
              <a:t>03/11/2015</a:t>
            </a:fld>
            <a:endParaRPr lang="en-CA"/>
          </a:p>
        </p:txBody>
      </p:sp>
      <p:sp>
        <p:nvSpPr>
          <p:cNvPr id="7" name="Slide Number Placeholder 6"/>
          <p:cNvSpPr>
            <a:spLocks noGrp="1"/>
          </p:cNvSpPr>
          <p:nvPr>
            <p:ph type="sldNum" sz="quarter" idx="12"/>
          </p:nvPr>
        </p:nvSpPr>
        <p:spPr/>
        <p:txBody>
          <a:bodyPr/>
          <a:lstStyle/>
          <a:p>
            <a:fld id="{BC57EF83-4206-42A7-ABEF-50B7E1893BC3}" type="slidenum">
              <a:rPr lang="en-CA" smtClean="0"/>
              <a:t>‹#›</a:t>
            </a:fld>
            <a:endParaRPr lang="en-CA"/>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CA"/>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229FFCA7-5F34-4F92-A128-C701F9E763DF}" type="datetimeFigureOut">
              <a:rPr lang="en-CA" smtClean="0"/>
              <a:t>03/11/2015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C57EF83-4206-42A7-ABEF-50B7E1893BC3}" type="slidenum">
              <a:rPr lang="en-CA" smtClean="0"/>
              <a:t>‹#›</a:t>
            </a:fld>
            <a:endParaRPr lang="en-CA"/>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CA" dirty="0"/>
          </a:p>
        </p:txBody>
      </p:sp>
      <p:sp>
        <p:nvSpPr>
          <p:cNvPr id="2" name="Title 1"/>
          <p:cNvSpPr>
            <a:spLocks noGrp="1"/>
          </p:cNvSpPr>
          <p:nvPr>
            <p:ph type="ctrTitle"/>
          </p:nvPr>
        </p:nvSpPr>
        <p:spPr/>
        <p:txBody>
          <a:bodyPr/>
          <a:lstStyle/>
          <a:p>
            <a:r>
              <a:rPr lang="en-CA" dirty="0" smtClean="0"/>
              <a:t>Identifying, Naming, and Classifying</a:t>
            </a:r>
            <a:endParaRPr lang="en-CA" dirty="0"/>
          </a:p>
        </p:txBody>
      </p:sp>
    </p:spTree>
    <p:extLst>
      <p:ext uri="{BB962C8B-B14F-4D97-AF65-F5344CB8AC3E}">
        <p14:creationId xmlns:p14="http://schemas.microsoft.com/office/powerpoint/2010/main" val="138879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Species?</a:t>
            </a:r>
            <a:endParaRPr lang="en-CA" dirty="0"/>
          </a:p>
        </p:txBody>
      </p:sp>
      <p:sp>
        <p:nvSpPr>
          <p:cNvPr id="3" name="Content Placeholder 2"/>
          <p:cNvSpPr>
            <a:spLocks noGrp="1"/>
          </p:cNvSpPr>
          <p:nvPr>
            <p:ph idx="1"/>
          </p:nvPr>
        </p:nvSpPr>
        <p:spPr/>
        <p:txBody>
          <a:bodyPr>
            <a:normAutofit/>
          </a:bodyPr>
          <a:lstStyle/>
          <a:p>
            <a:endParaRPr lang="en-CA" sz="3200" dirty="0" smtClean="0"/>
          </a:p>
          <a:p>
            <a:r>
              <a:rPr lang="en-CA" sz="3200" dirty="0" smtClean="0"/>
              <a:t>Share your definitions with the class.</a:t>
            </a:r>
          </a:p>
          <a:p>
            <a:r>
              <a:rPr lang="en-CA" sz="3200" dirty="0"/>
              <a:t>W</a:t>
            </a:r>
            <a:r>
              <a:rPr lang="en-CA" sz="3200" dirty="0" smtClean="0"/>
              <a:t>hat final definition can we come up with as a class?</a:t>
            </a:r>
          </a:p>
          <a:p>
            <a:endParaRPr lang="en-CA" sz="3200" dirty="0"/>
          </a:p>
          <a:p>
            <a:r>
              <a:rPr lang="en-CA" sz="3200" dirty="0" smtClean="0"/>
              <a:t>Write down our class definition in your notes</a:t>
            </a:r>
            <a:endParaRPr lang="en-CA" sz="3200" dirty="0"/>
          </a:p>
        </p:txBody>
      </p:sp>
    </p:spTree>
    <p:extLst>
      <p:ext uri="{BB962C8B-B14F-4D97-AF65-F5344CB8AC3E}">
        <p14:creationId xmlns:p14="http://schemas.microsoft.com/office/powerpoint/2010/main" val="2039031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Species?</a:t>
            </a:r>
            <a:endParaRPr lang="en-CA" dirty="0"/>
          </a:p>
        </p:txBody>
      </p:sp>
      <p:sp>
        <p:nvSpPr>
          <p:cNvPr id="3" name="Content Placeholder 2"/>
          <p:cNvSpPr>
            <a:spLocks noGrp="1"/>
          </p:cNvSpPr>
          <p:nvPr>
            <p:ph idx="1"/>
          </p:nvPr>
        </p:nvSpPr>
        <p:spPr/>
        <p:txBody>
          <a:bodyPr>
            <a:normAutofit/>
          </a:bodyPr>
          <a:lstStyle/>
          <a:p>
            <a:r>
              <a:rPr lang="en-CA" sz="2800" dirty="0" smtClean="0"/>
              <a:t>A species is generally defined as “a group of organisms that can interbreed in nature and produce fertile offspring”</a:t>
            </a:r>
          </a:p>
          <a:p>
            <a:endParaRPr lang="en-CA" sz="2800" dirty="0"/>
          </a:p>
          <a:p>
            <a:r>
              <a:rPr lang="en-CA" sz="2800" dirty="0" smtClean="0"/>
              <a:t>How does this compare to our definition?</a:t>
            </a:r>
          </a:p>
          <a:p>
            <a:r>
              <a:rPr lang="en-CA" sz="2800" dirty="0" smtClean="0"/>
              <a:t>Do you see any problems with this definition?</a:t>
            </a:r>
            <a:endParaRPr lang="en-CA" sz="2800" dirty="0"/>
          </a:p>
        </p:txBody>
      </p:sp>
    </p:spTree>
    <p:extLst>
      <p:ext uri="{BB962C8B-B14F-4D97-AF65-F5344CB8AC3E}">
        <p14:creationId xmlns:p14="http://schemas.microsoft.com/office/powerpoint/2010/main" val="282015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Identifying Species</a:t>
            </a:r>
            <a:endParaRPr lang="en-CA" dirty="0"/>
          </a:p>
        </p:txBody>
      </p:sp>
      <p:sp>
        <p:nvSpPr>
          <p:cNvPr id="3" name="Content Placeholder 2"/>
          <p:cNvSpPr>
            <a:spLocks noGrp="1"/>
          </p:cNvSpPr>
          <p:nvPr>
            <p:ph idx="1"/>
          </p:nvPr>
        </p:nvSpPr>
        <p:spPr/>
        <p:txBody>
          <a:bodyPr>
            <a:normAutofit/>
          </a:bodyPr>
          <a:lstStyle/>
          <a:p>
            <a:r>
              <a:rPr lang="en-CA" sz="2800" dirty="0" smtClean="0"/>
              <a:t>Suppose you discovered a new species of fruit</a:t>
            </a:r>
          </a:p>
          <a:p>
            <a:pPr lvl="1"/>
            <a:r>
              <a:rPr lang="en-CA" sz="2800" dirty="0" smtClean="0"/>
              <a:t>How do you determine how closely related they are to other species?</a:t>
            </a:r>
          </a:p>
          <a:p>
            <a:pPr lvl="1"/>
            <a:r>
              <a:rPr lang="en-CA" sz="2800" dirty="0" smtClean="0"/>
              <a:t>How would you classify</a:t>
            </a:r>
          </a:p>
          <a:p>
            <a:pPr marL="411480" lvl="1" indent="0">
              <a:buNone/>
            </a:pPr>
            <a:r>
              <a:rPr lang="en-CA" sz="2800" dirty="0" smtClean="0"/>
              <a:t>  them and give them </a:t>
            </a:r>
          </a:p>
          <a:p>
            <a:pPr marL="411480" lvl="1" indent="0">
              <a:buNone/>
            </a:pPr>
            <a:r>
              <a:rPr lang="en-CA" sz="2800" dirty="0" smtClean="0"/>
              <a:t>  their scientific names?</a:t>
            </a:r>
            <a:endParaRPr lang="en-CA" sz="2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285" y="3717032"/>
            <a:ext cx="3081170" cy="2867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079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Identifying Species</a:t>
            </a:r>
            <a:endParaRPr lang="en-CA" dirty="0"/>
          </a:p>
        </p:txBody>
      </p:sp>
      <p:sp>
        <p:nvSpPr>
          <p:cNvPr id="3" name="Content Placeholder 2"/>
          <p:cNvSpPr>
            <a:spLocks noGrp="1"/>
          </p:cNvSpPr>
          <p:nvPr>
            <p:ph idx="1"/>
          </p:nvPr>
        </p:nvSpPr>
        <p:spPr>
          <a:xfrm>
            <a:off x="457200" y="1752600"/>
            <a:ext cx="8229600" cy="4844752"/>
          </a:xfrm>
        </p:spPr>
        <p:txBody>
          <a:bodyPr>
            <a:normAutofit/>
          </a:bodyPr>
          <a:lstStyle/>
          <a:p>
            <a:r>
              <a:rPr lang="en-CA" sz="2800" dirty="0" smtClean="0"/>
              <a:t>Instead of having only one definition of a species, we have different species concepts to try and aid with classification</a:t>
            </a:r>
          </a:p>
          <a:p>
            <a:pPr lvl="1"/>
            <a:r>
              <a:rPr lang="en-CA" sz="2400" dirty="0" smtClean="0"/>
              <a:t>Morphological Species Concept</a:t>
            </a:r>
          </a:p>
          <a:p>
            <a:pPr lvl="1"/>
            <a:endParaRPr lang="en-CA" sz="2400" dirty="0"/>
          </a:p>
          <a:p>
            <a:pPr lvl="1"/>
            <a:endParaRPr lang="en-CA" sz="2400" dirty="0"/>
          </a:p>
          <a:p>
            <a:pPr lvl="1"/>
            <a:r>
              <a:rPr lang="en-CA" sz="2400" dirty="0" smtClean="0"/>
              <a:t>Biological Species Concept</a:t>
            </a:r>
          </a:p>
          <a:p>
            <a:pPr lvl="1"/>
            <a:endParaRPr lang="en-CA" sz="2400" dirty="0"/>
          </a:p>
          <a:p>
            <a:pPr lvl="1"/>
            <a:endParaRPr lang="en-CA" sz="2400" dirty="0" smtClean="0"/>
          </a:p>
          <a:p>
            <a:pPr lvl="1"/>
            <a:r>
              <a:rPr lang="en-CA" sz="2400" dirty="0" smtClean="0"/>
              <a:t>Phylogenetic Species Concept</a:t>
            </a:r>
            <a:endParaRPr lang="en-CA"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2708920"/>
            <a:ext cx="1860167" cy="1784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317"/>
          <a:stretch/>
        </p:blipFill>
        <p:spPr bwMode="auto">
          <a:xfrm>
            <a:off x="5364088" y="4025720"/>
            <a:ext cx="2096400" cy="1632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6937" y="5301208"/>
            <a:ext cx="2987102" cy="1263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762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Morphological Species Concept</a:t>
            </a:r>
            <a:endParaRPr lang="en-CA" dirty="0"/>
          </a:p>
        </p:txBody>
      </p:sp>
      <p:sp>
        <p:nvSpPr>
          <p:cNvPr id="3" name="Content Placeholder 2"/>
          <p:cNvSpPr>
            <a:spLocks noGrp="1"/>
          </p:cNvSpPr>
          <p:nvPr>
            <p:ph idx="1"/>
          </p:nvPr>
        </p:nvSpPr>
        <p:spPr/>
        <p:txBody>
          <a:bodyPr>
            <a:normAutofit/>
          </a:bodyPr>
          <a:lstStyle/>
          <a:p>
            <a:r>
              <a:rPr lang="en-CA" sz="2800" dirty="0" smtClean="0"/>
              <a:t>Focus on body shape, size, and structure</a:t>
            </a:r>
          </a:p>
          <a:p>
            <a:r>
              <a:rPr lang="en-CA" sz="2800" dirty="0" smtClean="0"/>
              <a:t>Most widely used, especially in plants</a:t>
            </a:r>
            <a:endParaRPr lang="en-CA" sz="2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996952"/>
            <a:ext cx="3812183" cy="3649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2545"/>
          <a:stretch/>
        </p:blipFill>
        <p:spPr bwMode="auto">
          <a:xfrm>
            <a:off x="4457359" y="3207012"/>
            <a:ext cx="4392488" cy="322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2268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Biological Species Concept</a:t>
            </a:r>
            <a:endParaRPr lang="en-CA" dirty="0"/>
          </a:p>
        </p:txBody>
      </p:sp>
      <p:sp>
        <p:nvSpPr>
          <p:cNvPr id="3" name="Content Placeholder 2"/>
          <p:cNvSpPr>
            <a:spLocks noGrp="1"/>
          </p:cNvSpPr>
          <p:nvPr>
            <p:ph idx="1"/>
          </p:nvPr>
        </p:nvSpPr>
        <p:spPr/>
        <p:txBody>
          <a:bodyPr>
            <a:normAutofit/>
          </a:bodyPr>
          <a:lstStyle/>
          <a:p>
            <a:r>
              <a:rPr lang="en-CA" sz="2800" dirty="0" smtClean="0"/>
              <a:t>Focus on whether two organisms can produce fertile offspring</a:t>
            </a:r>
          </a:p>
          <a:p>
            <a:r>
              <a:rPr lang="en-CA" sz="2800" dirty="0" smtClean="0"/>
              <a:t>Widely used by scientists</a:t>
            </a:r>
          </a:p>
          <a:p>
            <a:endParaRPr lang="en-CA" sz="28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56991"/>
            <a:ext cx="3888432" cy="3028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521" t="3658" r="5006" b="5855"/>
          <a:stretch/>
        </p:blipFill>
        <p:spPr bwMode="auto">
          <a:xfrm>
            <a:off x="4211960" y="4221088"/>
            <a:ext cx="3672408" cy="2468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1" y="2636912"/>
            <a:ext cx="3721759" cy="1988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6551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Phylogenetic Species Concept</a:t>
            </a:r>
            <a:endParaRPr lang="en-CA" dirty="0"/>
          </a:p>
        </p:txBody>
      </p:sp>
      <p:sp>
        <p:nvSpPr>
          <p:cNvPr id="3" name="Content Placeholder 2"/>
          <p:cNvSpPr>
            <a:spLocks noGrp="1"/>
          </p:cNvSpPr>
          <p:nvPr>
            <p:ph idx="1"/>
          </p:nvPr>
        </p:nvSpPr>
        <p:spPr/>
        <p:txBody>
          <a:bodyPr>
            <a:normAutofit/>
          </a:bodyPr>
          <a:lstStyle/>
          <a:p>
            <a:r>
              <a:rPr lang="en-CA" sz="2800" dirty="0" smtClean="0"/>
              <a:t>Focus on evolutionary history of organisms</a:t>
            </a:r>
          </a:p>
          <a:p>
            <a:r>
              <a:rPr lang="en-CA" sz="2800" dirty="0" smtClean="0"/>
              <a:t>Can be applied to extinct species</a:t>
            </a:r>
          </a:p>
          <a:p>
            <a:r>
              <a:rPr lang="en-CA" sz="2800" dirty="0" smtClean="0"/>
              <a:t>Uses DNA analysis</a:t>
            </a:r>
          </a:p>
          <a:p>
            <a:pPr marL="114300" indent="0">
              <a:buNone/>
            </a:pPr>
            <a:endParaRPr lang="en-CA" sz="2800" dirty="0" smtClean="0"/>
          </a:p>
          <a:p>
            <a:endParaRPr lang="en-CA" sz="2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01008"/>
            <a:ext cx="6950569" cy="293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996952"/>
            <a:ext cx="3629968" cy="2614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5106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Naming Species</a:t>
            </a:r>
            <a:endParaRPr lang="en-CA" dirty="0"/>
          </a:p>
        </p:txBody>
      </p:sp>
      <p:sp>
        <p:nvSpPr>
          <p:cNvPr id="3" name="Content Placeholder 2"/>
          <p:cNvSpPr>
            <a:spLocks noGrp="1"/>
          </p:cNvSpPr>
          <p:nvPr>
            <p:ph idx="1"/>
          </p:nvPr>
        </p:nvSpPr>
        <p:spPr/>
        <p:txBody>
          <a:bodyPr>
            <a:normAutofit/>
          </a:bodyPr>
          <a:lstStyle/>
          <a:p>
            <a:endParaRPr lang="en-CA" sz="2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916832"/>
            <a:ext cx="5990208" cy="3986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7121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Taxonomy</a:t>
            </a:r>
            <a:endParaRPr lang="en-CA" dirty="0"/>
          </a:p>
        </p:txBody>
      </p:sp>
      <p:sp>
        <p:nvSpPr>
          <p:cNvPr id="3" name="Content Placeholder 2"/>
          <p:cNvSpPr>
            <a:spLocks noGrp="1"/>
          </p:cNvSpPr>
          <p:nvPr>
            <p:ph idx="1"/>
          </p:nvPr>
        </p:nvSpPr>
        <p:spPr/>
        <p:txBody>
          <a:bodyPr>
            <a:normAutofit/>
          </a:bodyPr>
          <a:lstStyle/>
          <a:p>
            <a:r>
              <a:rPr lang="en-CA" sz="2800" dirty="0" smtClean="0"/>
              <a:t>The branch of biology that identifies, names, and classifies species based on natural features</a:t>
            </a:r>
          </a:p>
          <a:p>
            <a:r>
              <a:rPr lang="en-CA" sz="2800" dirty="0" smtClean="0"/>
              <a:t>Carl Linnaeus: the father of taxonomy</a:t>
            </a:r>
          </a:p>
          <a:p>
            <a:pPr lvl="1"/>
            <a:r>
              <a:rPr lang="en-CA" sz="2400" dirty="0" smtClean="0"/>
              <a:t>Grouped organisms based</a:t>
            </a:r>
          </a:p>
          <a:p>
            <a:pPr marL="411480" lvl="1" indent="0">
              <a:buNone/>
            </a:pPr>
            <a:r>
              <a:rPr lang="en-CA" sz="2400" dirty="0" smtClean="0"/>
              <a:t>   on physical characteristics</a:t>
            </a:r>
          </a:p>
          <a:p>
            <a:pPr lvl="1"/>
            <a:r>
              <a:rPr lang="en-CA" sz="2400" dirty="0" smtClean="0"/>
              <a:t>Established the naming</a:t>
            </a:r>
          </a:p>
          <a:p>
            <a:pPr marL="411480" lvl="1" indent="0">
              <a:buNone/>
            </a:pPr>
            <a:r>
              <a:rPr lang="en-CA" sz="2400" dirty="0"/>
              <a:t> </a:t>
            </a:r>
            <a:r>
              <a:rPr lang="en-CA" sz="2400" dirty="0" smtClean="0"/>
              <a:t>  system we use today</a:t>
            </a:r>
            <a:endParaRPr lang="en-CA" sz="2400" dirty="0"/>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717031"/>
            <a:ext cx="2626618" cy="2903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445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Naming Species</a:t>
            </a:r>
            <a:endParaRPr lang="en-CA" dirty="0"/>
          </a:p>
        </p:txBody>
      </p:sp>
      <p:sp>
        <p:nvSpPr>
          <p:cNvPr id="3" name="Content Placeholder 2"/>
          <p:cNvSpPr>
            <a:spLocks noGrp="1"/>
          </p:cNvSpPr>
          <p:nvPr>
            <p:ph idx="1"/>
          </p:nvPr>
        </p:nvSpPr>
        <p:spPr/>
        <p:txBody>
          <a:bodyPr>
            <a:normAutofit/>
          </a:bodyPr>
          <a:lstStyle/>
          <a:p>
            <a:r>
              <a:rPr lang="en-CA" sz="2800" dirty="0" smtClean="0"/>
              <a:t>Carl Linnaeus established the system we use for naming, </a:t>
            </a:r>
            <a:r>
              <a:rPr lang="en-CA" sz="2800" b="1" dirty="0" smtClean="0"/>
              <a:t>binomial nomenclature</a:t>
            </a:r>
            <a:endParaRPr lang="en-CA" sz="2800" dirty="0" smtClean="0"/>
          </a:p>
          <a:p>
            <a:r>
              <a:rPr lang="en-CA" sz="2800" dirty="0" smtClean="0"/>
              <a:t>We give each species a two part Latin name consisting of its genus and species</a:t>
            </a:r>
          </a:p>
          <a:p>
            <a:pPr lvl="1"/>
            <a:r>
              <a:rPr lang="en-CA" dirty="0" smtClean="0"/>
              <a:t>Ex. </a:t>
            </a:r>
            <a:r>
              <a:rPr lang="en-CA" i="1" dirty="0" smtClean="0"/>
              <a:t>Homo sapiens (H. </a:t>
            </a:r>
            <a:r>
              <a:rPr lang="en-CA" i="1" smtClean="0"/>
              <a:t>sapiens)</a:t>
            </a:r>
            <a:endParaRPr lang="en-CA" i="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137670"/>
            <a:ext cx="5161756" cy="2580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175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a:bodyPr>
          <a:lstStyle/>
          <a:p>
            <a:pPr algn="ctr"/>
            <a:r>
              <a:rPr lang="en-CA" sz="3600" u="sng" dirty="0" smtClean="0"/>
              <a:t>BIG IDEAS</a:t>
            </a:r>
          </a:p>
          <a:p>
            <a:endParaRPr lang="en-CA" sz="3600" dirty="0" smtClean="0"/>
          </a:p>
          <a:p>
            <a:r>
              <a:rPr lang="en-CA" sz="3600" dirty="0" smtClean="0"/>
              <a:t>All living things can be classified according to their anatomical and physiological characteristics</a:t>
            </a:r>
            <a:endParaRPr lang="en-CA" sz="3600" dirty="0"/>
          </a:p>
        </p:txBody>
      </p:sp>
      <p:sp>
        <p:nvSpPr>
          <p:cNvPr id="5" name="Title 1"/>
          <p:cNvSpPr txBox="1">
            <a:spLocks/>
          </p:cNvSpPr>
          <p:nvPr/>
        </p:nvSpPr>
        <p:spPr>
          <a:xfrm>
            <a:off x="467544" y="404664"/>
            <a:ext cx="8260672" cy="1039427"/>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CA" dirty="0" smtClean="0"/>
              <a:t>Diversity of Living Things</a:t>
            </a:r>
            <a:br>
              <a:rPr lang="en-CA" dirty="0" smtClean="0"/>
            </a:br>
            <a:r>
              <a:rPr lang="en-CA" dirty="0" smtClean="0"/>
              <a:t>Unit 1</a:t>
            </a:r>
            <a:endParaRPr lang="en-CA" dirty="0"/>
          </a:p>
        </p:txBody>
      </p:sp>
    </p:spTree>
    <p:extLst>
      <p:ext uri="{BB962C8B-B14F-4D97-AF65-F5344CB8AC3E}">
        <p14:creationId xmlns:p14="http://schemas.microsoft.com/office/powerpoint/2010/main" val="202629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Taxonomy</a:t>
            </a:r>
            <a:endParaRPr lang="en-CA" dirty="0"/>
          </a:p>
        </p:txBody>
      </p:sp>
      <p:pic>
        <p:nvPicPr>
          <p:cNvPr id="7171" name="Picture 3" descr="C:\Users\Natalie\Desktop\450px-Phylogenetic_tre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44824"/>
            <a:ext cx="6408712" cy="432944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2132856"/>
            <a:ext cx="1656184" cy="425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1052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Let’s Classify Humans</a:t>
            </a:r>
            <a:endParaRPr lang="en-CA" dirty="0"/>
          </a:p>
        </p:txBody>
      </p:sp>
      <p:sp>
        <p:nvSpPr>
          <p:cNvPr id="3" name="Content Placeholder 2"/>
          <p:cNvSpPr>
            <a:spLocks noGrp="1"/>
          </p:cNvSpPr>
          <p:nvPr>
            <p:ph idx="1"/>
          </p:nvPr>
        </p:nvSpPr>
        <p:spPr/>
        <p:txBody>
          <a:bodyPr>
            <a:noAutofit/>
          </a:bodyPr>
          <a:lstStyle/>
          <a:p>
            <a:r>
              <a:rPr lang="en-CA" sz="3200" dirty="0" smtClean="0"/>
              <a:t>Domain: Eukarya</a:t>
            </a:r>
          </a:p>
          <a:p>
            <a:r>
              <a:rPr lang="en-CA" sz="3200" dirty="0" smtClean="0"/>
              <a:t>Kingdom: Animalia</a:t>
            </a:r>
          </a:p>
          <a:p>
            <a:r>
              <a:rPr lang="en-CA" sz="3200" dirty="0" smtClean="0"/>
              <a:t>Phylum: Chordata</a:t>
            </a:r>
          </a:p>
          <a:p>
            <a:r>
              <a:rPr lang="en-CA" sz="3200" dirty="0" smtClean="0"/>
              <a:t>Class: Mammalia</a:t>
            </a:r>
          </a:p>
          <a:p>
            <a:r>
              <a:rPr lang="en-CA" sz="3200" dirty="0" smtClean="0"/>
              <a:t>Order: Primate</a:t>
            </a:r>
          </a:p>
          <a:p>
            <a:r>
              <a:rPr lang="en-CA" sz="3200" dirty="0" smtClean="0"/>
              <a:t>Family: </a:t>
            </a:r>
            <a:r>
              <a:rPr lang="en-CA" sz="3200" dirty="0" err="1" smtClean="0"/>
              <a:t>Hominidae</a:t>
            </a:r>
            <a:endParaRPr lang="en-CA" sz="3200" dirty="0" smtClean="0"/>
          </a:p>
          <a:p>
            <a:r>
              <a:rPr lang="en-CA" sz="3200" dirty="0" smtClean="0"/>
              <a:t>Genus: </a:t>
            </a:r>
            <a:r>
              <a:rPr lang="en-CA" sz="3200" i="1" dirty="0" smtClean="0"/>
              <a:t>Homo</a:t>
            </a:r>
          </a:p>
          <a:p>
            <a:r>
              <a:rPr lang="en-CA" sz="3200" dirty="0" smtClean="0"/>
              <a:t>Species: </a:t>
            </a:r>
            <a:r>
              <a:rPr lang="en-CA" sz="3200" i="1" dirty="0" smtClean="0"/>
              <a:t>Sapiens</a:t>
            </a:r>
            <a:endParaRPr lang="en-CA" sz="3200"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916832"/>
            <a:ext cx="4134768"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195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Classification of Wolves</a:t>
            </a:r>
            <a:endParaRPr lang="en-CA" dirty="0"/>
          </a:p>
        </p:txBody>
      </p:sp>
      <p:sp>
        <p:nvSpPr>
          <p:cNvPr id="3" name="Content Placeholder 2"/>
          <p:cNvSpPr>
            <a:spLocks noGrp="1"/>
          </p:cNvSpPr>
          <p:nvPr>
            <p:ph idx="1"/>
          </p:nvPr>
        </p:nvSpPr>
        <p:spPr/>
        <p:txBody>
          <a:bodyPr/>
          <a:lstStyle/>
          <a:p>
            <a:endParaRPr lang="en-CA"/>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572" b="9580"/>
          <a:stretch/>
        </p:blipFill>
        <p:spPr bwMode="auto">
          <a:xfrm>
            <a:off x="179512" y="1772816"/>
            <a:ext cx="8786513" cy="4767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686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CA"/>
          </a:p>
        </p:txBody>
      </p:sp>
      <p:sp>
        <p:nvSpPr>
          <p:cNvPr id="2" name="Title 1"/>
          <p:cNvSpPr>
            <a:spLocks noGrp="1"/>
          </p:cNvSpPr>
          <p:nvPr>
            <p:ph type="ctrTitle"/>
          </p:nvPr>
        </p:nvSpPr>
        <p:spPr/>
        <p:txBody>
          <a:bodyPr/>
          <a:lstStyle/>
          <a:p>
            <a:r>
              <a:rPr lang="en-CA" dirty="0" smtClean="0"/>
              <a:t>Species Relatedness</a:t>
            </a:r>
            <a:endParaRPr lang="en-CA" dirty="0"/>
          </a:p>
        </p:txBody>
      </p:sp>
    </p:spTree>
    <p:extLst>
      <p:ext uri="{BB962C8B-B14F-4D97-AF65-F5344CB8AC3E}">
        <p14:creationId xmlns:p14="http://schemas.microsoft.com/office/powerpoint/2010/main" val="951757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Relatedness</a:t>
            </a:r>
            <a:endParaRPr lang="en-CA" dirty="0"/>
          </a:p>
        </p:txBody>
      </p:sp>
      <p:sp>
        <p:nvSpPr>
          <p:cNvPr id="3" name="Content Placeholder 2"/>
          <p:cNvSpPr>
            <a:spLocks noGrp="1"/>
          </p:cNvSpPr>
          <p:nvPr>
            <p:ph idx="1"/>
          </p:nvPr>
        </p:nvSpPr>
        <p:spPr/>
        <p:txBody>
          <a:bodyPr/>
          <a:lstStyle/>
          <a:p>
            <a:endParaRPr lang="en-CA"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728466"/>
            <a:ext cx="6624736" cy="4973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1313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Relatedness</a:t>
            </a:r>
            <a:endParaRPr lang="en-CA" dirty="0"/>
          </a:p>
        </p:txBody>
      </p:sp>
      <p:sp>
        <p:nvSpPr>
          <p:cNvPr id="3" name="Content Placeholder 2"/>
          <p:cNvSpPr>
            <a:spLocks noGrp="1"/>
          </p:cNvSpPr>
          <p:nvPr>
            <p:ph idx="1"/>
          </p:nvPr>
        </p:nvSpPr>
        <p:spPr/>
        <p:txBody>
          <a:bodyPr>
            <a:normAutofit/>
          </a:bodyPr>
          <a:lstStyle/>
          <a:p>
            <a:r>
              <a:rPr lang="en-CA" sz="2800" dirty="0" smtClean="0"/>
              <a:t>Scientists use three main types of evidence to determine evolutionary histories:</a:t>
            </a:r>
          </a:p>
          <a:p>
            <a:endParaRPr lang="en-CA" sz="2800" dirty="0" smtClean="0"/>
          </a:p>
          <a:p>
            <a:pPr lvl="1"/>
            <a:r>
              <a:rPr lang="en-CA" sz="2800" dirty="0" smtClean="0"/>
              <a:t>Anatomical</a:t>
            </a:r>
          </a:p>
          <a:p>
            <a:pPr lvl="1"/>
            <a:endParaRPr lang="en-CA" sz="2800" dirty="0" smtClean="0"/>
          </a:p>
          <a:p>
            <a:pPr lvl="1"/>
            <a:r>
              <a:rPr lang="en-CA" sz="2800" dirty="0" smtClean="0"/>
              <a:t>Physiological</a:t>
            </a:r>
          </a:p>
          <a:p>
            <a:pPr lvl="1"/>
            <a:endParaRPr lang="en-CA" sz="2800" dirty="0" smtClean="0"/>
          </a:p>
          <a:p>
            <a:pPr lvl="1"/>
            <a:r>
              <a:rPr lang="en-CA" sz="2800" dirty="0" smtClean="0"/>
              <a:t>DNA</a:t>
            </a:r>
            <a:endParaRPr lang="en-CA"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924944"/>
            <a:ext cx="2619375" cy="357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0281" y="4729105"/>
            <a:ext cx="2935895" cy="1851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9201" y="284345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439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Anatomical Relationships</a:t>
            </a:r>
            <a:endParaRPr lang="en-CA" dirty="0"/>
          </a:p>
        </p:txBody>
      </p:sp>
      <p:sp>
        <p:nvSpPr>
          <p:cNvPr id="3" name="Content Placeholder 2"/>
          <p:cNvSpPr>
            <a:spLocks noGrp="1"/>
          </p:cNvSpPr>
          <p:nvPr>
            <p:ph idx="1"/>
          </p:nvPr>
        </p:nvSpPr>
        <p:spPr>
          <a:xfrm>
            <a:off x="457200" y="1752600"/>
            <a:ext cx="4911252" cy="4916760"/>
          </a:xfrm>
        </p:spPr>
        <p:txBody>
          <a:bodyPr/>
          <a:lstStyle/>
          <a:p>
            <a:r>
              <a:rPr lang="en-CA" dirty="0" smtClean="0"/>
              <a:t>Anatomy deals with structure and form, including internal systems</a:t>
            </a:r>
          </a:p>
          <a:p>
            <a:r>
              <a:rPr lang="en-CA" dirty="0" smtClean="0"/>
              <a:t>Comparing the bones in the arms of animals helps to determine relatedness</a:t>
            </a:r>
          </a:p>
          <a:p>
            <a:r>
              <a:rPr lang="en-CA" dirty="0" smtClean="0"/>
              <a:t>Arrangement of each is the same</a:t>
            </a:r>
          </a:p>
          <a:p>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452" y="1697501"/>
            <a:ext cx="3759547" cy="5132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4594068"/>
            <a:ext cx="2288595" cy="2102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8967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Anatomical Relationships</a:t>
            </a:r>
            <a:endParaRPr lang="en-CA" dirty="0"/>
          </a:p>
        </p:txBody>
      </p:sp>
      <p:sp>
        <p:nvSpPr>
          <p:cNvPr id="3" name="Content Placeholder 2"/>
          <p:cNvSpPr>
            <a:spLocks noGrp="1"/>
          </p:cNvSpPr>
          <p:nvPr>
            <p:ph idx="1"/>
          </p:nvPr>
        </p:nvSpPr>
        <p:spPr/>
        <p:txBody>
          <a:bodyPr/>
          <a:lstStyle/>
          <a:p>
            <a:endParaRPr lang="en-CA"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988840"/>
            <a:ext cx="8866430" cy="4176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9405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Anatomical Relationships</a:t>
            </a:r>
            <a:endParaRPr lang="en-CA" dirty="0"/>
          </a:p>
        </p:txBody>
      </p:sp>
      <p:sp>
        <p:nvSpPr>
          <p:cNvPr id="3" name="Content Placeholder 2"/>
          <p:cNvSpPr>
            <a:spLocks noGrp="1"/>
          </p:cNvSpPr>
          <p:nvPr>
            <p:ph idx="1"/>
          </p:nvPr>
        </p:nvSpPr>
        <p:spPr/>
        <p:txBody>
          <a:bodyPr/>
          <a:lstStyle/>
          <a:p>
            <a:endParaRPr lang="en-CA"/>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628800"/>
            <a:ext cx="6494775" cy="506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45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Physiological Relationships</a:t>
            </a:r>
            <a:endParaRPr lang="en-CA" dirty="0"/>
          </a:p>
        </p:txBody>
      </p:sp>
      <p:sp>
        <p:nvSpPr>
          <p:cNvPr id="3" name="Content Placeholder 2"/>
          <p:cNvSpPr>
            <a:spLocks noGrp="1"/>
          </p:cNvSpPr>
          <p:nvPr>
            <p:ph idx="1"/>
          </p:nvPr>
        </p:nvSpPr>
        <p:spPr/>
        <p:txBody>
          <a:bodyPr>
            <a:normAutofit/>
          </a:bodyPr>
          <a:lstStyle/>
          <a:p>
            <a:r>
              <a:rPr lang="en-CA" sz="2800" dirty="0" smtClean="0"/>
              <a:t>Physiology deals with physical and chemical functions of organisms including internal processes</a:t>
            </a:r>
          </a:p>
          <a:p>
            <a:r>
              <a:rPr lang="en-CA" sz="2800" dirty="0" smtClean="0"/>
              <a:t>Genes code for proteins, studying the proteins a certain organism makes gives us an indication of the genes it has</a:t>
            </a:r>
            <a:endParaRPr lang="en-CA" sz="2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441422"/>
            <a:ext cx="2952328" cy="2214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474295"/>
            <a:ext cx="3240360" cy="214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3124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72817"/>
            <a:ext cx="7315200" cy="4536544"/>
          </a:xfrm>
        </p:spPr>
        <p:txBody>
          <a:bodyPr>
            <a:normAutofit fontScale="92500" lnSpcReduction="10000"/>
          </a:bodyPr>
          <a:lstStyle/>
          <a:p>
            <a:r>
              <a:rPr lang="en-CA" dirty="0" smtClean="0"/>
              <a:t>In this Unit you will..</a:t>
            </a:r>
          </a:p>
          <a:p>
            <a:endParaRPr lang="en-CA" dirty="0" smtClean="0"/>
          </a:p>
          <a:p>
            <a:r>
              <a:rPr lang="en-CA" sz="2400" dirty="0" smtClean="0">
                <a:solidFill>
                  <a:schemeClr val="accent4">
                    <a:lumMod val="60000"/>
                    <a:lumOff val="40000"/>
                  </a:schemeClr>
                </a:solidFill>
              </a:rPr>
              <a:t>Analyze</a:t>
            </a:r>
            <a:r>
              <a:rPr lang="en-CA" dirty="0" smtClean="0"/>
              <a:t> the effects of various human activities on the diversity of living things</a:t>
            </a:r>
          </a:p>
          <a:p>
            <a:endParaRPr lang="en-CA" dirty="0" smtClean="0"/>
          </a:p>
          <a:p>
            <a:r>
              <a:rPr lang="en-CA" sz="2400" dirty="0" smtClean="0">
                <a:solidFill>
                  <a:schemeClr val="accent4">
                    <a:lumMod val="60000"/>
                    <a:lumOff val="40000"/>
                  </a:schemeClr>
                </a:solidFill>
              </a:rPr>
              <a:t>Investigate</a:t>
            </a:r>
            <a:r>
              <a:rPr lang="en-CA" dirty="0" smtClean="0"/>
              <a:t> through laboratory and / or field activities, or through simulation, the principles of scientific classification, using appropriate sampling and classification techniques.</a:t>
            </a:r>
          </a:p>
          <a:p>
            <a:endParaRPr lang="en-CA" dirty="0"/>
          </a:p>
          <a:p>
            <a:r>
              <a:rPr lang="en-CA" sz="2400" dirty="0" smtClean="0">
                <a:solidFill>
                  <a:schemeClr val="accent4">
                    <a:lumMod val="60000"/>
                    <a:lumOff val="40000"/>
                  </a:schemeClr>
                </a:solidFill>
              </a:rPr>
              <a:t>Demonstrate</a:t>
            </a:r>
            <a:r>
              <a:rPr lang="en-CA" dirty="0" smtClean="0"/>
              <a:t> an understanding of the diversity of living organisms in terms of the principles of taxonomy and phylogeny.</a:t>
            </a:r>
          </a:p>
          <a:p>
            <a:endParaRPr lang="en-CA" dirty="0"/>
          </a:p>
        </p:txBody>
      </p:sp>
      <p:sp>
        <p:nvSpPr>
          <p:cNvPr id="4" name="Title 1"/>
          <p:cNvSpPr txBox="1">
            <a:spLocks/>
          </p:cNvSpPr>
          <p:nvPr/>
        </p:nvSpPr>
        <p:spPr>
          <a:xfrm>
            <a:off x="426128" y="408372"/>
            <a:ext cx="8260672" cy="103942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CA" dirty="0" smtClean="0"/>
              <a:t>Overall Expectations</a:t>
            </a:r>
            <a:endParaRPr lang="en-CA" dirty="0"/>
          </a:p>
        </p:txBody>
      </p:sp>
    </p:spTree>
    <p:extLst>
      <p:ext uri="{BB962C8B-B14F-4D97-AF65-F5344CB8AC3E}">
        <p14:creationId xmlns:p14="http://schemas.microsoft.com/office/powerpoint/2010/main" val="507918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DNA Evidence of Relationships</a:t>
            </a:r>
            <a:endParaRPr lang="en-CA" dirty="0"/>
          </a:p>
        </p:txBody>
      </p:sp>
      <p:sp>
        <p:nvSpPr>
          <p:cNvPr id="3" name="Content Placeholder 2"/>
          <p:cNvSpPr>
            <a:spLocks noGrp="1"/>
          </p:cNvSpPr>
          <p:nvPr>
            <p:ph idx="1"/>
          </p:nvPr>
        </p:nvSpPr>
        <p:spPr>
          <a:xfrm>
            <a:off x="457200" y="1752600"/>
            <a:ext cx="8229600" cy="4916760"/>
          </a:xfrm>
        </p:spPr>
        <p:txBody>
          <a:bodyPr>
            <a:normAutofit/>
          </a:bodyPr>
          <a:lstStyle/>
          <a:p>
            <a:r>
              <a:rPr lang="en-CA" sz="2800" dirty="0" smtClean="0"/>
              <a:t>Genetic analysis has shown us that fungi are actually more closely related to animals than plants</a:t>
            </a:r>
          </a:p>
          <a:p>
            <a:pPr lvl="1"/>
            <a:r>
              <a:rPr lang="en-CA" sz="2400" dirty="0" smtClean="0"/>
              <a:t>Does this surprise you?</a:t>
            </a:r>
          </a:p>
          <a:p>
            <a:r>
              <a:rPr lang="en-CA" sz="2800" dirty="0" smtClean="0"/>
              <a:t>We have been able to </a:t>
            </a:r>
          </a:p>
          <a:p>
            <a:pPr marL="114300" indent="0">
              <a:buNone/>
            </a:pPr>
            <a:r>
              <a:rPr lang="en-CA" sz="2800" dirty="0" smtClean="0"/>
              <a:t>   sequence the genome </a:t>
            </a:r>
          </a:p>
          <a:p>
            <a:pPr marL="114300" indent="0">
              <a:buNone/>
            </a:pPr>
            <a:r>
              <a:rPr lang="en-CA" sz="2800" dirty="0"/>
              <a:t> </a:t>
            </a:r>
            <a:r>
              <a:rPr lang="en-CA" sz="2800" dirty="0" smtClean="0"/>
              <a:t>  of many animals and </a:t>
            </a:r>
          </a:p>
          <a:p>
            <a:pPr marL="114300" indent="0">
              <a:buNone/>
            </a:pPr>
            <a:r>
              <a:rPr lang="en-CA" sz="2800" dirty="0"/>
              <a:t> </a:t>
            </a:r>
            <a:r>
              <a:rPr lang="en-CA" sz="2800" dirty="0" smtClean="0"/>
              <a:t>  compare them</a:t>
            </a:r>
          </a:p>
          <a:p>
            <a:r>
              <a:rPr lang="en-CA" sz="2800" dirty="0" smtClean="0"/>
              <a:t>This has allowed scientists to correct many classifications that were previously wrong</a:t>
            </a:r>
            <a:endParaRPr lang="en-CA" sz="28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241" t="25310" r="16069" b="25035"/>
          <a:stretch/>
        </p:blipFill>
        <p:spPr bwMode="auto">
          <a:xfrm>
            <a:off x="5004048" y="2780928"/>
            <a:ext cx="3925614" cy="2837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3334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Phylogenetic Trees</a:t>
            </a:r>
            <a:endParaRPr lang="en-CA" dirty="0"/>
          </a:p>
        </p:txBody>
      </p:sp>
      <p:sp>
        <p:nvSpPr>
          <p:cNvPr id="3" name="Content Placeholder 2"/>
          <p:cNvSpPr>
            <a:spLocks noGrp="1"/>
          </p:cNvSpPr>
          <p:nvPr>
            <p:ph idx="1"/>
          </p:nvPr>
        </p:nvSpPr>
        <p:spPr/>
        <p:txBody>
          <a:bodyPr/>
          <a:lstStyle/>
          <a:p>
            <a:r>
              <a:rPr lang="en-CA" sz="2800" dirty="0" smtClean="0"/>
              <a:t>A branching diagram used to show the evolutionary relationships among species</a:t>
            </a:r>
            <a:endParaRPr lang="en-CA" dirty="0"/>
          </a:p>
        </p:txBody>
      </p:sp>
      <p:pic>
        <p:nvPicPr>
          <p:cNvPr id="7174" name="Picture 6" descr="C:\Users\Natalie\Desktop\Artiodactyl family tre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636912"/>
            <a:ext cx="5544616" cy="4082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661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373"/>
          <a:stretch/>
        </p:blipFill>
        <p:spPr bwMode="auto">
          <a:xfrm>
            <a:off x="2893623" y="4420342"/>
            <a:ext cx="353181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CA" dirty="0" smtClean="0"/>
              <a:t>The Importance of Classification</a:t>
            </a:r>
            <a:endParaRPr lang="en-CA" dirty="0"/>
          </a:p>
        </p:txBody>
      </p:sp>
      <p:sp>
        <p:nvSpPr>
          <p:cNvPr id="3" name="Content Placeholder 2"/>
          <p:cNvSpPr>
            <a:spLocks noGrp="1"/>
          </p:cNvSpPr>
          <p:nvPr>
            <p:ph idx="1"/>
          </p:nvPr>
        </p:nvSpPr>
        <p:spPr/>
        <p:txBody>
          <a:bodyPr>
            <a:normAutofit/>
          </a:bodyPr>
          <a:lstStyle/>
          <a:p>
            <a:r>
              <a:rPr lang="en-CA" sz="2800" dirty="0" smtClean="0"/>
              <a:t>Pharmacy</a:t>
            </a:r>
          </a:p>
          <a:p>
            <a:endParaRPr lang="en-CA" sz="2800" dirty="0"/>
          </a:p>
          <a:p>
            <a:endParaRPr lang="en-CA" sz="2800" dirty="0" smtClean="0"/>
          </a:p>
          <a:p>
            <a:r>
              <a:rPr lang="en-CA" sz="2800" dirty="0" smtClean="0"/>
              <a:t>Studying Disease</a:t>
            </a:r>
          </a:p>
          <a:p>
            <a:endParaRPr lang="en-CA" sz="2800" dirty="0"/>
          </a:p>
          <a:p>
            <a:endParaRPr lang="en-CA" sz="2800" dirty="0" smtClean="0"/>
          </a:p>
          <a:p>
            <a:r>
              <a:rPr lang="en-CA" sz="2800" dirty="0" smtClean="0"/>
              <a:t>Agriculture</a:t>
            </a:r>
          </a:p>
          <a:p>
            <a:endParaRPr lang="en-CA" sz="2800" dirty="0"/>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182"/>
          <a:stretch/>
        </p:blipFill>
        <p:spPr bwMode="auto">
          <a:xfrm>
            <a:off x="4067944" y="1628800"/>
            <a:ext cx="4701351" cy="2791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7894" y="3861048"/>
            <a:ext cx="3126593" cy="2464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124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Unit 1 Contents</a:t>
            </a:r>
            <a:endParaRPr lang="en-CA" dirty="0"/>
          </a:p>
        </p:txBody>
      </p:sp>
      <p:sp>
        <p:nvSpPr>
          <p:cNvPr id="3" name="Content Placeholder 2"/>
          <p:cNvSpPr>
            <a:spLocks noGrp="1"/>
          </p:cNvSpPr>
          <p:nvPr>
            <p:ph idx="1"/>
          </p:nvPr>
        </p:nvSpPr>
        <p:spPr/>
        <p:txBody>
          <a:bodyPr>
            <a:normAutofit/>
          </a:bodyPr>
          <a:lstStyle/>
          <a:p>
            <a:r>
              <a:rPr lang="en-CA" sz="2800" dirty="0" smtClean="0">
                <a:solidFill>
                  <a:schemeClr val="accent4">
                    <a:lumMod val="60000"/>
                    <a:lumOff val="40000"/>
                  </a:schemeClr>
                </a:solidFill>
              </a:rPr>
              <a:t>Chapter 1</a:t>
            </a:r>
          </a:p>
          <a:p>
            <a:endParaRPr lang="en-CA" sz="2800" dirty="0" smtClean="0"/>
          </a:p>
          <a:p>
            <a:r>
              <a:rPr lang="en-CA" sz="2800" dirty="0" smtClean="0"/>
              <a:t>Classifying Life’s Diversity</a:t>
            </a:r>
          </a:p>
          <a:p>
            <a:endParaRPr lang="en-CA" sz="2800" dirty="0" smtClean="0"/>
          </a:p>
          <a:p>
            <a:r>
              <a:rPr lang="en-CA" sz="2800" dirty="0" smtClean="0"/>
              <a:t>How do scientists classify life on earth?</a:t>
            </a:r>
            <a:endParaRPr lang="en-CA" sz="2800" dirty="0"/>
          </a:p>
        </p:txBody>
      </p:sp>
    </p:spTree>
    <p:extLst>
      <p:ext uri="{BB962C8B-B14F-4D97-AF65-F5344CB8AC3E}">
        <p14:creationId xmlns:p14="http://schemas.microsoft.com/office/powerpoint/2010/main" val="2128422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7315200" cy="1152127"/>
          </a:xfrm>
        </p:spPr>
        <p:txBody>
          <a:bodyPr/>
          <a:lstStyle/>
          <a:p>
            <a:r>
              <a:rPr lang="en-CA" dirty="0" smtClean="0"/>
              <a:t>Specific Expectations</a:t>
            </a:r>
            <a:endParaRPr lang="en-CA" dirty="0"/>
          </a:p>
        </p:txBody>
      </p:sp>
      <p:sp>
        <p:nvSpPr>
          <p:cNvPr id="3" name="Content Placeholder 2"/>
          <p:cNvSpPr>
            <a:spLocks noGrp="1"/>
          </p:cNvSpPr>
          <p:nvPr>
            <p:ph idx="1"/>
          </p:nvPr>
        </p:nvSpPr>
        <p:spPr>
          <a:xfrm>
            <a:off x="914400" y="2060849"/>
            <a:ext cx="7315200" cy="4248512"/>
          </a:xfrm>
        </p:spPr>
        <p:txBody>
          <a:bodyPr>
            <a:normAutofit fontScale="92500" lnSpcReduction="20000"/>
          </a:bodyPr>
          <a:lstStyle/>
          <a:p>
            <a:r>
              <a:rPr lang="en-CA" i="1" dirty="0" smtClean="0"/>
              <a:t>In this chapter you will learn how to …..</a:t>
            </a:r>
          </a:p>
          <a:p>
            <a:endParaRPr lang="en-CA" dirty="0" smtClean="0"/>
          </a:p>
          <a:p>
            <a:r>
              <a:rPr lang="en-CA" dirty="0" smtClean="0">
                <a:solidFill>
                  <a:schemeClr val="accent4">
                    <a:lumMod val="60000"/>
                    <a:lumOff val="40000"/>
                  </a:schemeClr>
                </a:solidFill>
              </a:rPr>
              <a:t>B1.1 analyze </a:t>
            </a:r>
            <a:r>
              <a:rPr lang="en-CA" dirty="0" smtClean="0"/>
              <a:t>some of the risks and benefits of human intervention to the biodiversity of aquatic and terrestrial </a:t>
            </a:r>
          </a:p>
          <a:p>
            <a:pPr marL="45720" indent="0">
              <a:buNone/>
            </a:pPr>
            <a:r>
              <a:rPr lang="en-CA" dirty="0" smtClean="0"/>
              <a:t>   ecosystems  (1.4)</a:t>
            </a:r>
          </a:p>
          <a:p>
            <a:pPr>
              <a:buFont typeface="Wingdings" panose="05000000000000000000" pitchFamily="2" charset="2"/>
              <a:buChar char="§"/>
            </a:pPr>
            <a:endParaRPr lang="en-CA" dirty="0" smtClean="0"/>
          </a:p>
          <a:p>
            <a:pPr>
              <a:buFont typeface="Wingdings" panose="05000000000000000000" pitchFamily="2" charset="2"/>
              <a:buChar char="§"/>
            </a:pPr>
            <a:r>
              <a:rPr lang="en-CA" dirty="0" smtClean="0">
                <a:solidFill>
                  <a:schemeClr val="accent4">
                    <a:lumMod val="60000"/>
                    <a:lumOff val="40000"/>
                  </a:schemeClr>
                </a:solidFill>
              </a:rPr>
              <a:t>B2.1 Use </a:t>
            </a:r>
            <a:r>
              <a:rPr lang="en-CA" dirty="0" smtClean="0"/>
              <a:t>appropriate terminology related to biodiversity (1.1,1.4)</a:t>
            </a:r>
          </a:p>
          <a:p>
            <a:pPr>
              <a:buFont typeface="Wingdings" panose="05000000000000000000" pitchFamily="2" charset="2"/>
              <a:buChar char="§"/>
            </a:pPr>
            <a:endParaRPr lang="en-CA" dirty="0" smtClean="0"/>
          </a:p>
          <a:p>
            <a:pPr>
              <a:buFont typeface="Wingdings" panose="05000000000000000000" pitchFamily="2" charset="2"/>
              <a:buChar char="§"/>
            </a:pPr>
            <a:r>
              <a:rPr lang="en-CA" dirty="0" smtClean="0">
                <a:solidFill>
                  <a:schemeClr val="accent4">
                    <a:lumMod val="60000"/>
                    <a:lumOff val="40000"/>
                  </a:schemeClr>
                </a:solidFill>
              </a:rPr>
              <a:t>B2.4 Create </a:t>
            </a:r>
            <a:r>
              <a:rPr lang="en-CA" dirty="0" smtClean="0"/>
              <a:t>and apply a dichotomous key to identify and classify organisms from each of the kingdoms (1.3)</a:t>
            </a:r>
          </a:p>
          <a:p>
            <a:endParaRPr lang="en-CA" dirty="0"/>
          </a:p>
        </p:txBody>
      </p:sp>
    </p:spTree>
    <p:extLst>
      <p:ext uri="{BB962C8B-B14F-4D97-AF65-F5344CB8AC3E}">
        <p14:creationId xmlns:p14="http://schemas.microsoft.com/office/powerpoint/2010/main" val="2394240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Specific Expectations</a:t>
            </a:r>
            <a:endParaRPr lang="en-CA" dirty="0"/>
          </a:p>
        </p:txBody>
      </p:sp>
      <p:sp>
        <p:nvSpPr>
          <p:cNvPr id="3" name="Content Placeholder 2"/>
          <p:cNvSpPr>
            <a:spLocks noGrp="1"/>
          </p:cNvSpPr>
          <p:nvPr>
            <p:ph idx="1"/>
          </p:nvPr>
        </p:nvSpPr>
        <p:spPr/>
        <p:txBody>
          <a:bodyPr/>
          <a:lstStyle/>
          <a:p>
            <a:r>
              <a:rPr lang="en-CA" dirty="0" smtClean="0">
                <a:solidFill>
                  <a:schemeClr val="accent4">
                    <a:lumMod val="60000"/>
                    <a:lumOff val="40000"/>
                  </a:schemeClr>
                </a:solidFill>
              </a:rPr>
              <a:t>B3.1 Explain </a:t>
            </a:r>
            <a:r>
              <a:rPr lang="en-CA" dirty="0" smtClean="0"/>
              <a:t>the fundamental principles of taxonomy and phylogeny (1.1, 1.2)</a:t>
            </a:r>
          </a:p>
          <a:p>
            <a:endParaRPr lang="en-CA" dirty="0" smtClean="0"/>
          </a:p>
          <a:p>
            <a:r>
              <a:rPr lang="en-CA" dirty="0" smtClean="0">
                <a:solidFill>
                  <a:schemeClr val="accent4">
                    <a:lumMod val="60000"/>
                    <a:lumOff val="40000"/>
                  </a:schemeClr>
                </a:solidFill>
              </a:rPr>
              <a:t>B3.2 Compare </a:t>
            </a:r>
            <a:r>
              <a:rPr lang="en-CA" dirty="0" smtClean="0"/>
              <a:t>and contrast the structure and function of different types of prokaryotes, eukaryotes, and viruses (1.3)</a:t>
            </a:r>
          </a:p>
          <a:p>
            <a:endParaRPr lang="en-CA" dirty="0" smtClean="0"/>
          </a:p>
          <a:p>
            <a:r>
              <a:rPr lang="en-CA" dirty="0" smtClean="0">
                <a:solidFill>
                  <a:schemeClr val="accent4">
                    <a:lumMod val="60000"/>
                    <a:lumOff val="40000"/>
                  </a:schemeClr>
                </a:solidFill>
              </a:rPr>
              <a:t>B3.5 Explain </a:t>
            </a:r>
            <a:r>
              <a:rPr lang="en-CA" dirty="0" smtClean="0"/>
              <a:t>why biodiversity is important to maintain viable ecosystems.</a:t>
            </a:r>
            <a:endParaRPr lang="en-CA" dirty="0"/>
          </a:p>
        </p:txBody>
      </p:sp>
    </p:spTree>
    <p:extLst>
      <p:ext uri="{BB962C8B-B14F-4D97-AF65-F5344CB8AC3E}">
        <p14:creationId xmlns:p14="http://schemas.microsoft.com/office/powerpoint/2010/main" val="2037133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Goals</a:t>
            </a:r>
            <a:endParaRPr lang="en-CA" dirty="0"/>
          </a:p>
        </p:txBody>
      </p:sp>
      <p:sp>
        <p:nvSpPr>
          <p:cNvPr id="3" name="Content Placeholder 2"/>
          <p:cNvSpPr>
            <a:spLocks noGrp="1"/>
          </p:cNvSpPr>
          <p:nvPr>
            <p:ph idx="1"/>
          </p:nvPr>
        </p:nvSpPr>
        <p:spPr/>
        <p:txBody>
          <a:bodyPr>
            <a:normAutofit/>
          </a:bodyPr>
          <a:lstStyle/>
          <a:p>
            <a:endParaRPr lang="en-CA" sz="2800" dirty="0" smtClean="0"/>
          </a:p>
          <a:p>
            <a:r>
              <a:rPr lang="en-CA" sz="2800" dirty="0" smtClean="0"/>
              <a:t>By the end of this lesson I will be able to:</a:t>
            </a:r>
          </a:p>
          <a:p>
            <a:pPr lvl="1"/>
            <a:r>
              <a:rPr lang="en-CA" sz="2400" dirty="0"/>
              <a:t>use appropriate terminology related to </a:t>
            </a:r>
            <a:r>
              <a:rPr lang="en-CA" sz="2400" dirty="0" smtClean="0"/>
              <a:t>biodiversity, including</a:t>
            </a:r>
            <a:r>
              <a:rPr lang="en-CA" sz="2400" dirty="0"/>
              <a:t>, but not limited to: </a:t>
            </a:r>
            <a:r>
              <a:rPr lang="en-CA" sz="2400" i="1" dirty="0" smtClean="0"/>
              <a:t>binomial nomenclature, taxonomy, phylogenetic trees, </a:t>
            </a:r>
            <a:r>
              <a:rPr lang="en-CA" sz="2400" dirty="0" smtClean="0"/>
              <a:t>and </a:t>
            </a:r>
            <a:r>
              <a:rPr lang="en-CA" sz="2400" i="1" dirty="0" smtClean="0"/>
              <a:t>morphology</a:t>
            </a:r>
          </a:p>
          <a:p>
            <a:pPr lvl="1"/>
            <a:r>
              <a:rPr lang="en-CA" sz="2400" dirty="0"/>
              <a:t>explain the fundamental principles </a:t>
            </a:r>
            <a:r>
              <a:rPr lang="en-CA" sz="2400" dirty="0" smtClean="0"/>
              <a:t>of taxonomy </a:t>
            </a:r>
            <a:r>
              <a:rPr lang="en-CA" sz="2400" dirty="0"/>
              <a:t>and phylogeny by defining </a:t>
            </a:r>
            <a:r>
              <a:rPr lang="en-CA" sz="2400" dirty="0" smtClean="0"/>
              <a:t>concepts of </a:t>
            </a:r>
            <a:r>
              <a:rPr lang="en-CA" sz="2400" dirty="0"/>
              <a:t>taxonomic rank and relationship, such </a:t>
            </a:r>
            <a:r>
              <a:rPr lang="en-CA" sz="2400" dirty="0" smtClean="0"/>
              <a:t>as genus</a:t>
            </a:r>
            <a:r>
              <a:rPr lang="en-CA" sz="2400" dirty="0"/>
              <a:t>, species, and taxon</a:t>
            </a:r>
            <a:endParaRPr lang="en-CA" sz="7200" dirty="0"/>
          </a:p>
        </p:txBody>
      </p:sp>
    </p:spTree>
    <p:extLst>
      <p:ext uri="{BB962C8B-B14F-4D97-AF65-F5344CB8AC3E}">
        <p14:creationId xmlns:p14="http://schemas.microsoft.com/office/powerpoint/2010/main" val="3858325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Species?</a:t>
            </a:r>
            <a:endParaRPr lang="en-CA" dirty="0"/>
          </a:p>
        </p:txBody>
      </p:sp>
      <p:sp>
        <p:nvSpPr>
          <p:cNvPr id="3" name="Content Placeholder 2"/>
          <p:cNvSpPr>
            <a:spLocks noGrp="1"/>
          </p:cNvSpPr>
          <p:nvPr>
            <p:ph idx="1"/>
          </p:nvPr>
        </p:nvSpPr>
        <p:spPr/>
        <p:txBody>
          <a:bodyPr>
            <a:normAutofit/>
          </a:bodyPr>
          <a:lstStyle/>
          <a:p>
            <a:endParaRPr lang="en-CA" sz="3200" dirty="0" smtClean="0"/>
          </a:p>
          <a:p>
            <a:r>
              <a:rPr lang="en-CA" sz="3200" b="1" dirty="0" smtClean="0"/>
              <a:t>On your own </a:t>
            </a:r>
            <a:r>
              <a:rPr lang="en-CA" sz="3200" dirty="0" smtClean="0"/>
              <a:t>try to define “species”</a:t>
            </a:r>
          </a:p>
          <a:p>
            <a:endParaRPr lang="en-CA" sz="3200" dirty="0"/>
          </a:p>
          <a:p>
            <a:r>
              <a:rPr lang="en-CA" sz="3200" dirty="0" smtClean="0"/>
              <a:t>Write down your definition in your notes</a:t>
            </a:r>
            <a:endParaRPr lang="en-CA" sz="3200" dirty="0"/>
          </a:p>
        </p:txBody>
      </p:sp>
    </p:spTree>
    <p:extLst>
      <p:ext uri="{BB962C8B-B14F-4D97-AF65-F5344CB8AC3E}">
        <p14:creationId xmlns:p14="http://schemas.microsoft.com/office/powerpoint/2010/main" val="2915832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Species?</a:t>
            </a:r>
            <a:endParaRPr lang="en-CA" dirty="0"/>
          </a:p>
        </p:txBody>
      </p:sp>
      <p:sp>
        <p:nvSpPr>
          <p:cNvPr id="3" name="Content Placeholder 2"/>
          <p:cNvSpPr>
            <a:spLocks noGrp="1"/>
          </p:cNvSpPr>
          <p:nvPr>
            <p:ph idx="1"/>
          </p:nvPr>
        </p:nvSpPr>
        <p:spPr/>
        <p:txBody>
          <a:bodyPr>
            <a:normAutofit/>
          </a:bodyPr>
          <a:lstStyle/>
          <a:p>
            <a:endParaRPr lang="en-CA" sz="3200" dirty="0" smtClean="0"/>
          </a:p>
          <a:p>
            <a:r>
              <a:rPr lang="en-CA" sz="3200" b="1" dirty="0" smtClean="0"/>
              <a:t>With your seat partner</a:t>
            </a:r>
            <a:r>
              <a:rPr lang="en-CA" sz="3200" dirty="0" smtClean="0"/>
              <a:t>, share your definitions and alter them so that you have one final definition</a:t>
            </a:r>
          </a:p>
          <a:p>
            <a:endParaRPr lang="en-CA" sz="3200" dirty="0"/>
          </a:p>
          <a:p>
            <a:r>
              <a:rPr lang="en-CA" sz="3200" dirty="0" smtClean="0"/>
              <a:t>Write down your new definition in your notes</a:t>
            </a:r>
            <a:endParaRPr lang="en-CA" sz="3200" dirty="0"/>
          </a:p>
        </p:txBody>
      </p:sp>
    </p:spTree>
    <p:extLst>
      <p:ext uri="{BB962C8B-B14F-4D97-AF65-F5344CB8AC3E}">
        <p14:creationId xmlns:p14="http://schemas.microsoft.com/office/powerpoint/2010/main" val="5275005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393</TotalTime>
  <Words>1742</Words>
  <Application>Microsoft Office PowerPoint</Application>
  <PresentationFormat>On-screen Show (4:3)</PresentationFormat>
  <Paragraphs>197</Paragraphs>
  <Slides>32</Slides>
  <Notes>20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Apothecary</vt:lpstr>
      <vt:lpstr>Identifying, Naming, and Classifying</vt:lpstr>
      <vt:lpstr>PowerPoint Presentation</vt:lpstr>
      <vt:lpstr>PowerPoint Presentation</vt:lpstr>
      <vt:lpstr>Unit 1 Contents</vt:lpstr>
      <vt:lpstr>Specific Expectations</vt:lpstr>
      <vt:lpstr>Specific Expectations</vt:lpstr>
      <vt:lpstr>Learning Goals</vt:lpstr>
      <vt:lpstr>What is a Species?</vt:lpstr>
      <vt:lpstr>What is a Species?</vt:lpstr>
      <vt:lpstr>What is a Species?</vt:lpstr>
      <vt:lpstr>What is a Species?</vt:lpstr>
      <vt:lpstr>Identifying Species</vt:lpstr>
      <vt:lpstr>Identifying Species</vt:lpstr>
      <vt:lpstr>Morphological Species Concept</vt:lpstr>
      <vt:lpstr>Biological Species Concept</vt:lpstr>
      <vt:lpstr>Phylogenetic Species Concept</vt:lpstr>
      <vt:lpstr>Naming Species</vt:lpstr>
      <vt:lpstr>Taxonomy</vt:lpstr>
      <vt:lpstr>Naming Species</vt:lpstr>
      <vt:lpstr>Taxonomy</vt:lpstr>
      <vt:lpstr>Let’s Classify Humans</vt:lpstr>
      <vt:lpstr>Classification of Wolves</vt:lpstr>
      <vt:lpstr>Species Relatedness</vt:lpstr>
      <vt:lpstr>Relatedness</vt:lpstr>
      <vt:lpstr>Relatedness</vt:lpstr>
      <vt:lpstr>Anatomical Relationships</vt:lpstr>
      <vt:lpstr>Anatomical Relationships</vt:lpstr>
      <vt:lpstr>Anatomical Relationships</vt:lpstr>
      <vt:lpstr>Physiological Relationships</vt:lpstr>
      <vt:lpstr>DNA Evidence of Relationships</vt:lpstr>
      <vt:lpstr>Phylogenetic Trees</vt:lpstr>
      <vt:lpstr>The Importance of Classification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dc:creator>
  <cp:lastModifiedBy>Natalie</cp:lastModifiedBy>
  <cp:revision>62</cp:revision>
  <dcterms:created xsi:type="dcterms:W3CDTF">2015-10-26T12:44:08Z</dcterms:created>
  <dcterms:modified xsi:type="dcterms:W3CDTF">2015-11-03T15:40:14Z</dcterms:modified>
</cp:coreProperties>
</file>