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3" r:id="rId8"/>
    <p:sldId id="261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489C-3238-4227-B2B4-C7F92FA9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Respiratory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72404-5574-46E0-BB75-B2C6F0133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560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99DE-5577-4E38-8591-1434B015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Respiratory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B91B2-79A3-4E68-8392-CD06A367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Air enters the nose and mouth, it is warmed and moistened and travels to the lungs</a:t>
            </a:r>
          </a:p>
          <a:p>
            <a:pPr lvl="1"/>
            <a:r>
              <a:rPr lang="en-CA" dirty="0"/>
              <a:t>Nasal passage is lined with mucus and hairs to trap foreign objects</a:t>
            </a:r>
          </a:p>
          <a:p>
            <a:r>
              <a:rPr lang="en-CA" dirty="0"/>
              <a:t>Air continues through the glottis and down the trachea</a:t>
            </a:r>
          </a:p>
          <a:p>
            <a:pPr lvl="1"/>
            <a:r>
              <a:rPr lang="en-CA" dirty="0"/>
              <a:t>Trachea is also lined with cilia (little hairs) and mucus to trap foreign matter</a:t>
            </a:r>
          </a:p>
          <a:p>
            <a:r>
              <a:rPr lang="en-CA" dirty="0"/>
              <a:t>Trachea leads to two bronchi (one in each lung) which branch into smaller bronchioles, capped with tiny sacs called alveoli</a:t>
            </a:r>
          </a:p>
          <a:p>
            <a:pPr lvl="1"/>
            <a:r>
              <a:rPr lang="en-CA" dirty="0"/>
              <a:t>Alveoli are very this (one cells thick) and surrounded by a network of capillaries for gas exchange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782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75DD-7990-42DF-ACF0-EB2FDE27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09BC-56C1-4914-B557-3D43FFFA0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Define key terms in 10.1/10.2</a:t>
            </a:r>
          </a:p>
          <a:p>
            <a:r>
              <a:rPr lang="en-CA" dirty="0"/>
              <a:t>Read </a:t>
            </a:r>
            <a:r>
              <a:rPr lang="en-CA" dirty="0" err="1"/>
              <a:t>pgs</a:t>
            </a:r>
            <a:r>
              <a:rPr lang="en-CA" dirty="0"/>
              <a:t> 438-439, Q’s </a:t>
            </a:r>
            <a:r>
              <a:rPr lang="en-CA" dirty="0" err="1"/>
              <a:t>pg</a:t>
            </a:r>
            <a:r>
              <a:rPr lang="en-CA" dirty="0"/>
              <a:t> 439 #1-5</a:t>
            </a:r>
          </a:p>
          <a:p>
            <a:r>
              <a:rPr lang="en-CA" dirty="0"/>
              <a:t>Reach </a:t>
            </a:r>
            <a:r>
              <a:rPr lang="en-CA" dirty="0" err="1"/>
              <a:t>pgs</a:t>
            </a:r>
            <a:r>
              <a:rPr lang="en-CA" dirty="0"/>
              <a:t> 440-441 and </a:t>
            </a:r>
            <a:r>
              <a:rPr lang="en-CA" dirty="0" err="1"/>
              <a:t>pgs</a:t>
            </a:r>
            <a:r>
              <a:rPr lang="en-CA" dirty="0"/>
              <a:t> 445-446, Q’s </a:t>
            </a:r>
            <a:r>
              <a:rPr lang="en-CA" dirty="0" err="1"/>
              <a:t>pg</a:t>
            </a:r>
            <a:r>
              <a:rPr lang="en-CA" dirty="0"/>
              <a:t> 446 # 1, 3, 4, 11</a:t>
            </a:r>
          </a:p>
        </p:txBody>
      </p:sp>
    </p:spTree>
    <p:extLst>
      <p:ext uri="{BB962C8B-B14F-4D97-AF65-F5344CB8AC3E}">
        <p14:creationId xmlns:p14="http://schemas.microsoft.com/office/powerpoint/2010/main" val="27399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9627-9875-41EC-8FF1-0FB0A91E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Cellular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3E2E-40D1-4685-8D90-3D29637B8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73756"/>
          </a:xfrm>
        </p:spPr>
        <p:txBody>
          <a:bodyPr/>
          <a:lstStyle/>
          <a:p>
            <a:r>
              <a:rPr lang="en-CA" dirty="0"/>
              <a:t>We need oxygen to survive! Our cells use oxygen as part of the process of obtaining energy from food.</a:t>
            </a:r>
          </a:p>
          <a:p>
            <a:pPr lvl="1"/>
            <a:r>
              <a:rPr lang="en-CA" dirty="0"/>
              <a:t>This is called aerobic cellular respiration</a:t>
            </a:r>
          </a:p>
          <a:p>
            <a:r>
              <a:rPr lang="en-CA" dirty="0"/>
              <a:t>Glucose is the main molecule that we obtain energy from. The reaction between glucose and oxygen in cells is what produces energy.</a:t>
            </a:r>
          </a:p>
          <a:p>
            <a:pPr lvl="1"/>
            <a:r>
              <a:rPr lang="en-CA" dirty="0"/>
              <a:t>C</a:t>
            </a:r>
            <a:r>
              <a:rPr lang="en-CA" baseline="-25000" dirty="0"/>
              <a:t>6</a:t>
            </a:r>
            <a:r>
              <a:rPr lang="en-CA" dirty="0"/>
              <a:t>H</a:t>
            </a:r>
            <a:r>
              <a:rPr lang="en-CA" baseline="-25000" dirty="0"/>
              <a:t>12</a:t>
            </a:r>
            <a:r>
              <a:rPr lang="en-CA" dirty="0"/>
              <a:t>O</a:t>
            </a:r>
            <a:r>
              <a:rPr lang="en-CA" baseline="-25000" dirty="0"/>
              <a:t>6</a:t>
            </a:r>
            <a:r>
              <a:rPr lang="en-CA" dirty="0"/>
              <a:t> + 6O</a:t>
            </a:r>
            <a:r>
              <a:rPr lang="en-CA" baseline="-25000" dirty="0"/>
              <a:t>2</a:t>
            </a:r>
            <a:r>
              <a:rPr lang="en-CA" dirty="0"/>
              <a:t> </a:t>
            </a:r>
            <a:r>
              <a:rPr lang="en-CA" dirty="0">
                <a:sym typeface="Wingdings" panose="05000000000000000000" pitchFamily="2" charset="2"/>
              </a:rPr>
              <a:t> CO</a:t>
            </a:r>
            <a:r>
              <a:rPr lang="en-CA" baseline="-25000" dirty="0">
                <a:sym typeface="Wingdings" panose="05000000000000000000" pitchFamily="2" charset="2"/>
              </a:rPr>
              <a:t>2</a:t>
            </a:r>
            <a:r>
              <a:rPr lang="en-CA" dirty="0">
                <a:sym typeface="Wingdings" panose="05000000000000000000" pitchFamily="2" charset="2"/>
              </a:rPr>
              <a:t> + H</a:t>
            </a:r>
            <a:r>
              <a:rPr lang="en-CA" baseline="-25000" dirty="0">
                <a:sym typeface="Wingdings" panose="05000000000000000000" pitchFamily="2" charset="2"/>
              </a:rPr>
              <a:t>2</a:t>
            </a:r>
            <a:r>
              <a:rPr lang="en-CA" dirty="0">
                <a:sym typeface="Wingdings" panose="05000000000000000000" pitchFamily="2" charset="2"/>
              </a:rPr>
              <a:t>O + energy</a:t>
            </a:r>
          </a:p>
          <a:p>
            <a:r>
              <a:rPr lang="en-CA" dirty="0">
                <a:sym typeface="Wingdings" panose="05000000000000000000" pitchFamily="2" charset="2"/>
              </a:rPr>
              <a:t>What would we use this energy for?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Thermal Energy (64%)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ATP – energy storage molecule, product of cellular respiration (36%)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656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C637-77C5-4549-9E7D-B3DB3DFF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Gas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4EAA-CD28-4620-A655-81B807C05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Stages is respiration:</a:t>
            </a:r>
          </a:p>
          <a:p>
            <a:r>
              <a:rPr lang="en-CA" dirty="0"/>
              <a:t>1) Breathing (inspiration and expiration) – moving air from outside the body to inside and the opposite</a:t>
            </a:r>
          </a:p>
          <a:p>
            <a:r>
              <a:rPr lang="en-CA" dirty="0"/>
              <a:t>2) External respiration – exchange of oxygen and carbon dioxide between the inspired air inside the lungs and the blood (this stage performs the vital function of GAS EXCHANGE)</a:t>
            </a:r>
          </a:p>
          <a:p>
            <a:r>
              <a:rPr lang="en-CA" dirty="0"/>
              <a:t>3) Internal respiration – exchange of oxygen and carbon dioxide between the blood and the body’s tissue cells</a:t>
            </a:r>
          </a:p>
          <a:p>
            <a:r>
              <a:rPr lang="en-CA" dirty="0"/>
              <a:t>4) Cellular Respiration – the series of energy-releasing chemical reactions that take place within cells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513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0840-833C-42D0-A649-DE8A27C6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Gas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F87D-9A76-4A19-B84F-E03C2C87F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07320"/>
          </a:xfrm>
        </p:spPr>
        <p:txBody>
          <a:bodyPr>
            <a:normAutofit/>
          </a:bodyPr>
          <a:lstStyle/>
          <a:p>
            <a:r>
              <a:rPr lang="en-CA" dirty="0"/>
              <a:t>The diffusing of oxygen into cells and carbon dioxide out of cells</a:t>
            </a:r>
          </a:p>
          <a:p>
            <a:r>
              <a:rPr lang="en-CA" dirty="0"/>
              <a:t>2 main requirements for respiration:</a:t>
            </a:r>
          </a:p>
          <a:p>
            <a:pPr lvl="1"/>
            <a:r>
              <a:rPr lang="en-CA" dirty="0"/>
              <a:t>1) respiratory surface (the area in the animal’s body where gases are exchanged) must be large enough for exchange of gases to occur fast enough to meet the body’s needs</a:t>
            </a:r>
          </a:p>
          <a:p>
            <a:pPr lvl="1"/>
            <a:r>
              <a:rPr lang="en-CA" dirty="0"/>
              <a:t>2) respiration must take place in a moist environment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64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8D96-DD67-4514-893B-3FCE26DC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Respiratory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4B81-E309-4E25-A277-CA2A8D233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134156" cy="4037749"/>
          </a:xfrm>
        </p:spPr>
        <p:txBody>
          <a:bodyPr>
            <a:normAutofit/>
          </a:bodyPr>
          <a:lstStyle/>
          <a:p>
            <a:r>
              <a:rPr lang="en-CA" dirty="0"/>
              <a:t>Outer Skin (sponges, jellyfish, worms, some amphibians)</a:t>
            </a:r>
          </a:p>
          <a:p>
            <a:pPr lvl="1"/>
            <a:r>
              <a:rPr lang="en-CA" dirty="0"/>
              <a:t>No specialized gas exchange organs</a:t>
            </a:r>
          </a:p>
          <a:p>
            <a:pPr lvl="1"/>
            <a:r>
              <a:rPr lang="en-CA" dirty="0"/>
              <a:t>Oxygen diffuses from surrounding environment into a network of thin-walled capillaries just below the skin, and carbon dioxide diffuses out.</a:t>
            </a:r>
          </a:p>
          <a:p>
            <a:pPr lvl="1"/>
            <a:r>
              <a:rPr lang="en-CA" dirty="0"/>
              <a:t>Live in damp places… why??</a:t>
            </a:r>
          </a:p>
          <a:p>
            <a:pPr lvl="1"/>
            <a:r>
              <a:rPr lang="en-CA" dirty="0"/>
              <a:t>High ratio of respiratory surface to body volume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681EA2-E35E-4FAE-A6E3-58E32C01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389" y="2015732"/>
            <a:ext cx="5440887" cy="3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7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4FE0-200F-4CD3-AFB9-2DE35B38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Respiratory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CE907-640F-48D4-8571-785D9A61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149567" cy="4076843"/>
          </a:xfrm>
        </p:spPr>
        <p:txBody>
          <a:bodyPr>
            <a:normAutofit/>
          </a:bodyPr>
          <a:lstStyle/>
          <a:p>
            <a:r>
              <a:rPr lang="en-CA" dirty="0"/>
              <a:t>Gills (Fish)</a:t>
            </a:r>
          </a:p>
          <a:p>
            <a:pPr lvl="1"/>
            <a:r>
              <a:rPr lang="en-CA" dirty="0"/>
              <a:t>Gills are folded and branched structures to increase surface area for diffusion</a:t>
            </a:r>
          </a:p>
          <a:p>
            <a:pPr lvl="1"/>
            <a:r>
              <a:rPr lang="en-CA" dirty="0"/>
              <a:t>In bony fish, gills are located under bony flap on the side of the head. Mouth movement and bony flap help to move water over the gills</a:t>
            </a:r>
          </a:p>
          <a:p>
            <a:pPr lvl="1"/>
            <a:r>
              <a:rPr lang="en-CA" dirty="0"/>
              <a:t>Some fish, such as sharks, must be continuously moving to ensure water is flowing over the gills</a:t>
            </a:r>
          </a:p>
          <a:p>
            <a:pPr lvl="1"/>
            <a:r>
              <a:rPr lang="en-CA" dirty="0"/>
              <a:t>Countercurrent exchange – maximizes amount of oxygen diffusing into the blood</a:t>
            </a:r>
          </a:p>
        </p:txBody>
      </p:sp>
      <p:pic>
        <p:nvPicPr>
          <p:cNvPr id="2050" name="Picture 2" descr="Image result for gills resp system">
            <a:extLst>
              <a:ext uri="{FF2B5EF4-FFF2-40B4-BE49-F238E27FC236}">
                <a16:creationId xmlns:a16="http://schemas.microsoft.com/office/drawing/2014/main" id="{0B3B11E8-1E5C-41A2-8ACE-83A16F4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96" y="2208212"/>
            <a:ext cx="5052556" cy="37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71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962A-1427-401D-88E6-FBB5EF92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Respiratory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4D809-C1E1-4511-BDF9-5B044CBA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541768" cy="3450613"/>
          </a:xfrm>
        </p:spPr>
        <p:txBody>
          <a:bodyPr/>
          <a:lstStyle/>
          <a:p>
            <a:r>
              <a:rPr lang="en-CA" dirty="0"/>
              <a:t>Tracheal (Insects)</a:t>
            </a:r>
          </a:p>
          <a:p>
            <a:pPr lvl="1"/>
            <a:r>
              <a:rPr lang="en-CA" dirty="0"/>
              <a:t>Internal system of branching respiratory tubes called tracheae</a:t>
            </a:r>
          </a:p>
          <a:p>
            <a:pPr lvl="1"/>
            <a:r>
              <a:rPr lang="en-CA" dirty="0"/>
              <a:t>Connect body cells to outside environment using even smaller tubes called spiracles</a:t>
            </a:r>
          </a:p>
          <a:p>
            <a:pPr lvl="1"/>
            <a:r>
              <a:rPr lang="en-CA" dirty="0"/>
              <a:t>Oxygen enters the spiracles and diffuses into the tracheae, CO</a:t>
            </a:r>
            <a:r>
              <a:rPr lang="en-CA" baseline="-25000" dirty="0"/>
              <a:t>2</a:t>
            </a:r>
            <a:r>
              <a:rPr lang="en-CA" dirty="0"/>
              <a:t> moves out the opposite way</a:t>
            </a:r>
          </a:p>
          <a:p>
            <a:pPr lvl="1"/>
            <a:r>
              <a:rPr lang="en-CA" dirty="0"/>
              <a:t>Circulatory system is not involved!</a:t>
            </a:r>
          </a:p>
        </p:txBody>
      </p:sp>
      <p:pic>
        <p:nvPicPr>
          <p:cNvPr id="1026" name="Picture 2" descr="Image result for tracheal system">
            <a:extLst>
              <a:ext uri="{FF2B5EF4-FFF2-40B4-BE49-F238E27FC236}">
                <a16:creationId xmlns:a16="http://schemas.microsoft.com/office/drawing/2014/main" id="{7BEB7D63-534D-4C14-BA0B-8B7EA5CF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107041"/>
            <a:ext cx="75438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6AD5-7A5E-499D-AAFE-74E34DBD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Respiratory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AE5E3-16F7-4810-A592-89A7E96F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CA" dirty="0"/>
              <a:t>Lungs (mammals, birds, reptiles, most amphibians)</a:t>
            </a:r>
          </a:p>
          <a:p>
            <a:pPr lvl="1"/>
            <a:r>
              <a:rPr lang="en-CA" dirty="0"/>
              <a:t>Two locations of gas exchange: the lungs and the body cells</a:t>
            </a:r>
          </a:p>
          <a:p>
            <a:pPr lvl="1"/>
            <a:r>
              <a:rPr lang="en-CA" dirty="0"/>
              <a:t>Oxygen diffuses into the blood in the lungs, is transported to body cells and diffuses out. CO</a:t>
            </a:r>
            <a:r>
              <a:rPr lang="en-CA" baseline="-25000" dirty="0"/>
              <a:t>2</a:t>
            </a:r>
            <a:r>
              <a:rPr lang="en-CA" dirty="0"/>
              <a:t> diffuses out of the cells into the blood and is transported to the lungs and diffuses into the lungs</a:t>
            </a:r>
          </a:p>
          <a:p>
            <a:r>
              <a:rPr lang="en-CA" dirty="0"/>
              <a:t>Four important features…</a:t>
            </a:r>
          </a:p>
          <a:p>
            <a:pPr lvl="1"/>
            <a:r>
              <a:rPr lang="en-CA" dirty="0"/>
              <a:t>Thin, permeable membrane where diffusion can occur</a:t>
            </a:r>
          </a:p>
          <a:p>
            <a:pPr lvl="1"/>
            <a:r>
              <a:rPr lang="en-CA" dirty="0"/>
              <a:t>Large surface area for gas exchange</a:t>
            </a:r>
          </a:p>
          <a:p>
            <a:pPr lvl="1"/>
            <a:r>
              <a:rPr lang="en-CA" dirty="0"/>
              <a:t>Good supply of blood</a:t>
            </a:r>
          </a:p>
          <a:p>
            <a:pPr lvl="1"/>
            <a:r>
              <a:rPr lang="en-CA" dirty="0"/>
              <a:t>Breathing system for bringing oxygen-rich air to the respiratory membrane</a:t>
            </a:r>
          </a:p>
        </p:txBody>
      </p:sp>
    </p:spTree>
    <p:extLst>
      <p:ext uri="{BB962C8B-B14F-4D97-AF65-F5344CB8AC3E}">
        <p14:creationId xmlns:p14="http://schemas.microsoft.com/office/powerpoint/2010/main" val="7087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0C2E-7285-4B81-BAEE-B15B7057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Respiratory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B89F5-3FAD-48C3-9406-69873CD05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1FE83-A06A-4010-8349-9801963B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73" y="1478892"/>
            <a:ext cx="6479628" cy="49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2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</TotalTime>
  <Words>667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Gallery</vt:lpstr>
      <vt:lpstr>The Respiratory System</vt:lpstr>
      <vt:lpstr>Cellular Respiration</vt:lpstr>
      <vt:lpstr>Gas Exchange</vt:lpstr>
      <vt:lpstr>Gas Exchange</vt:lpstr>
      <vt:lpstr>Types of Respiratory Systems</vt:lpstr>
      <vt:lpstr>Types of Respiratory Systems</vt:lpstr>
      <vt:lpstr>Types of Respiratory Systems</vt:lpstr>
      <vt:lpstr>Types of Respiratory systems</vt:lpstr>
      <vt:lpstr>Human Respiratory system</vt:lpstr>
      <vt:lpstr>Human Respiratory system</vt:lpstr>
      <vt:lpstr>Homework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Natalie Visser</dc:creator>
  <cp:lastModifiedBy>Natalie Visser</cp:lastModifiedBy>
  <cp:revision>10</cp:revision>
  <dcterms:created xsi:type="dcterms:W3CDTF">2017-12-06T23:48:36Z</dcterms:created>
  <dcterms:modified xsi:type="dcterms:W3CDTF">2017-12-07T00:44:06Z</dcterms:modified>
</cp:coreProperties>
</file>