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310C-2DE2-4B62-9DB9-F45A1900ED60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B36A4-3910-491A-8BC3-1EEAC4EEA3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1843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Follow format on test for example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56867-8A65-45B2-B436-7487DA6CA866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910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23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41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77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6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297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39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07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50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07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588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468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425F0-817D-4B97-BCCA-C70B62C17D11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B6F0-34D0-4795-A8E3-5BBCA185CE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944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en-CA" sz="6600" dirty="0" smtClean="0"/>
              <a:t>Genetics Review</a:t>
            </a:r>
            <a:endParaRPr lang="en-CA" sz="6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60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Mitotic Phase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84713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 phase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Phase where the cell undergoes cell division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Name for process of cell division - </a:t>
            </a:r>
            <a:r>
              <a:rPr lang="en-US" altLang="en-US" b="1" u="sng" smtClean="0"/>
              <a:t>Mitosis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During M phase the cell is entirely devoted to cell division</a:t>
            </a:r>
          </a:p>
        </p:txBody>
      </p:sp>
      <p:pic>
        <p:nvPicPr>
          <p:cNvPr id="31748" name="Picture 2" descr="JCB9802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417638"/>
            <a:ext cx="347345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6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274638"/>
            <a:ext cx="3552825" cy="63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56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Mitosis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63663"/>
            <a:ext cx="5156200" cy="5102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a typeface="ＭＳ Ｐゴシック" charset="0"/>
              </a:rPr>
              <a:t>Contains 4 </a:t>
            </a:r>
            <a:r>
              <a:rPr lang="en-US" sz="3200" dirty="0" smtClean="0">
                <a:ea typeface="ＭＳ Ｐゴシック" charset="0"/>
              </a:rPr>
              <a:t>phases (PMAT):</a:t>
            </a:r>
            <a:endParaRPr lang="en-US" sz="3200" dirty="0">
              <a:ea typeface="ＭＳ Ｐゴシック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>
                <a:ea typeface="ＭＳ Ｐゴシック" charset="0"/>
              </a:rPr>
              <a:t>Prophase</a:t>
            </a:r>
            <a:endParaRPr lang="en-US" sz="2800" dirty="0">
              <a:ea typeface="ＭＳ Ｐゴシック" charset="0"/>
            </a:endParaRP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>
                <a:ea typeface="ＭＳ Ｐゴシック" charset="0"/>
              </a:rPr>
              <a:t>Metaphase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>
                <a:ea typeface="ＭＳ Ｐゴシック" charset="0"/>
              </a:rPr>
              <a:t>Anaphase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err="1" smtClean="0">
                <a:ea typeface="ＭＳ Ｐゴシック" charset="0"/>
              </a:rPr>
              <a:t>Telophase</a:t>
            </a:r>
            <a:endParaRPr lang="en-US" sz="2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ea typeface="ＭＳ Ｐゴシック" charset="0"/>
              </a:rPr>
              <a:t>In </a:t>
            </a:r>
            <a:r>
              <a:rPr lang="en-CA" sz="3200" dirty="0" smtClean="0">
                <a:ea typeface="ＭＳ Ｐゴシック" charset="0"/>
              </a:rPr>
              <a:t>the final phase of mitosis </a:t>
            </a:r>
            <a:br>
              <a:rPr lang="en-CA" sz="3200" dirty="0" smtClean="0">
                <a:ea typeface="ＭＳ Ｐゴシック" charset="0"/>
              </a:rPr>
            </a:br>
            <a:r>
              <a:rPr lang="en-US" altLang="ja-JP" sz="3200" dirty="0" smtClean="0">
                <a:ea typeface="ＭＳ Ｐゴシック" charset="0"/>
              </a:rPr>
              <a:t>two </a:t>
            </a:r>
            <a:r>
              <a:rPr lang="en-US" altLang="ja-JP" sz="3200" dirty="0">
                <a:ea typeface="ＭＳ Ｐゴシック" charset="0"/>
              </a:rPr>
              <a:t>daughter cells are </a:t>
            </a:r>
            <a:r>
              <a:rPr lang="en-US" altLang="ja-JP" sz="3200" dirty="0" smtClean="0">
                <a:ea typeface="ＭＳ Ｐゴシック" charset="0"/>
              </a:rPr>
              <a:t>formed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 smtClean="0">
                <a:ea typeface="ＭＳ Ｐゴシック" charset="0"/>
              </a:rPr>
              <a:t>Daughter </a:t>
            </a:r>
            <a:r>
              <a:rPr lang="en-US" sz="2800" dirty="0">
                <a:ea typeface="ＭＳ Ｐゴシック" charset="0"/>
              </a:rPr>
              <a:t>cells have identical genetic information</a:t>
            </a:r>
          </a:p>
        </p:txBody>
      </p:sp>
    </p:spTree>
    <p:extLst>
      <p:ext uri="{BB962C8B-B14F-4D97-AF65-F5344CB8AC3E}">
        <p14:creationId xmlns:p14="http://schemas.microsoft.com/office/powerpoint/2010/main" val="20930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Prophase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71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First phase of mitosis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Follows interphase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Often described as to steps, but are one single </a:t>
            </a:r>
            <a:r>
              <a:rPr lang="en-US" dirty="0" smtClean="0">
                <a:ea typeface="ＭＳ Ｐゴシック" charset="0"/>
              </a:rPr>
              <a:t>phase</a:t>
            </a:r>
            <a:endParaRPr lang="en-US" dirty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Early </a:t>
            </a:r>
            <a:r>
              <a:rPr lang="en-US" dirty="0" smtClean="0">
                <a:ea typeface="ＭＳ Ｐゴシック" charset="0"/>
              </a:rPr>
              <a:t>Prophase</a:t>
            </a:r>
            <a:endParaRPr lang="en-US" dirty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Late Prophase</a:t>
            </a:r>
          </a:p>
          <a:p>
            <a:pPr lvl="1" eaLnBrk="1" hangingPunct="1"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622675"/>
            <a:ext cx="38481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Screen Shot 2012-04-09 at 12.17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92638"/>
            <a:ext cx="2212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Screen Shot 2012-04-09 at 12.18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4772025"/>
            <a:ext cx="24003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27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1. Prophase</a:t>
            </a:r>
          </a:p>
        </p:txBody>
      </p:sp>
      <p:sp>
        <p:nvSpPr>
          <p:cNvPr id="46083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b="1" u="sng" dirty="0">
                <a:ea typeface="ＭＳ Ｐゴシック" charset="0"/>
              </a:rPr>
              <a:t>Early </a:t>
            </a:r>
            <a:r>
              <a:rPr lang="en-US" b="1" u="sng" dirty="0" smtClean="0">
                <a:ea typeface="ＭＳ Ｐゴシック" charset="0"/>
              </a:rPr>
              <a:t>Prophase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Chromatin </a:t>
            </a:r>
            <a:r>
              <a:rPr lang="en-US" dirty="0">
                <a:ea typeface="ＭＳ Ｐゴシック" charset="0"/>
              </a:rPr>
              <a:t>condenses into </a:t>
            </a:r>
            <a:r>
              <a:rPr lang="en-US" b="1" dirty="0">
                <a:ea typeface="ＭＳ Ｐゴシック" charset="0"/>
              </a:rPr>
              <a:t>chromosomes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Chromosome made of sister chromatids, joined by centromere</a:t>
            </a:r>
          </a:p>
          <a:p>
            <a:pPr eaLnBrk="1" hangingPunct="1">
              <a:defRPr/>
            </a:pPr>
            <a:r>
              <a:rPr lang="en-US" b="1" dirty="0">
                <a:ea typeface="ＭＳ Ｐゴシック" charset="0"/>
              </a:rPr>
              <a:t>Nuclear envelope</a:t>
            </a:r>
            <a:r>
              <a:rPr lang="en-US" dirty="0">
                <a:ea typeface="ＭＳ Ｐゴシック" charset="0"/>
              </a:rPr>
              <a:t> begins to break down</a:t>
            </a:r>
            <a:endParaRPr lang="en-US" b="1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b="1" dirty="0">
                <a:ea typeface="ＭＳ Ｐゴシック" charset="0"/>
              </a:rPr>
              <a:t>Centrioles </a:t>
            </a:r>
            <a:r>
              <a:rPr lang="en-US" dirty="0">
                <a:ea typeface="ＭＳ Ｐゴシック" charset="0"/>
              </a:rPr>
              <a:t>begin moving to poles of cell</a:t>
            </a:r>
          </a:p>
          <a:p>
            <a:pPr eaLnBrk="1" hangingPunct="1">
              <a:defRPr/>
            </a:pPr>
            <a:r>
              <a:rPr lang="en-US" b="1" dirty="0">
                <a:ea typeface="ＭＳ Ｐゴシック" charset="0"/>
              </a:rPr>
              <a:t>Spindle </a:t>
            </a:r>
            <a:r>
              <a:rPr lang="en-US" b="1" dirty="0" err="1">
                <a:ea typeface="ＭＳ Ｐゴシック" charset="0"/>
              </a:rPr>
              <a:t>fibres</a:t>
            </a:r>
            <a:r>
              <a:rPr lang="en-US" dirty="0">
                <a:ea typeface="ＭＳ Ｐゴシック" charset="0"/>
              </a:rPr>
              <a:t> form</a:t>
            </a:r>
          </a:p>
        </p:txBody>
      </p:sp>
      <p:sp>
        <p:nvSpPr>
          <p:cNvPr id="46085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32988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b="1" u="sng" dirty="0">
                <a:ea typeface="ＭＳ Ｐゴシック" charset="0"/>
              </a:rPr>
              <a:t>Late Prophase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Nuclear </a:t>
            </a:r>
            <a:r>
              <a:rPr lang="en-US" dirty="0">
                <a:ea typeface="ＭＳ Ｐゴシック" charset="0"/>
              </a:rPr>
              <a:t>envelope broken down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Centrioles at the poles of the cell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Spindle </a:t>
            </a:r>
            <a:r>
              <a:rPr lang="en-US" dirty="0" err="1">
                <a:ea typeface="ＭＳ Ｐゴシック" charset="0"/>
              </a:rPr>
              <a:t>fibres</a:t>
            </a:r>
            <a:r>
              <a:rPr lang="en-US" dirty="0">
                <a:ea typeface="ＭＳ Ｐゴシック" charset="0"/>
              </a:rPr>
              <a:t> attach to chromosome at the centromeres</a:t>
            </a:r>
          </a:p>
        </p:txBody>
      </p:sp>
      <p:pic>
        <p:nvPicPr>
          <p:cNvPr id="34821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16463"/>
            <a:ext cx="3962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2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243388"/>
            <a:ext cx="39941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2. Metaphase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>
          <a:xfrm>
            <a:off x="457200" y="1287463"/>
            <a:ext cx="8229600" cy="30670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 smtClean="0">
                <a:ea typeface="ＭＳ Ｐゴシック" charset="0"/>
              </a:rPr>
              <a:t>Chromosomes </a:t>
            </a:r>
            <a:r>
              <a:rPr lang="en-US" dirty="0">
                <a:ea typeface="ＭＳ Ｐゴシック" charset="0"/>
              </a:rPr>
              <a:t>completely </a:t>
            </a:r>
            <a:r>
              <a:rPr lang="en-US" dirty="0" smtClean="0">
                <a:ea typeface="ＭＳ Ｐゴシック" charset="0"/>
              </a:rPr>
              <a:t>condensed</a:t>
            </a:r>
            <a:endParaRPr lang="en-US" dirty="0"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Chromosomes move to </a:t>
            </a:r>
            <a:r>
              <a:rPr lang="en-US" dirty="0" err="1">
                <a:ea typeface="ＭＳ Ｐゴシック" charset="0"/>
              </a:rPr>
              <a:t>centre</a:t>
            </a:r>
            <a:r>
              <a:rPr lang="en-US" dirty="0">
                <a:ea typeface="ＭＳ Ｐゴシック" charset="0"/>
              </a:rPr>
              <a:t> of cell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Line up along the median, or cell </a:t>
            </a:r>
            <a:r>
              <a:rPr lang="en-US" dirty="0" smtClean="0">
                <a:ea typeface="ＭＳ Ｐゴシック" charset="0"/>
              </a:rPr>
              <a:t>equator</a:t>
            </a:r>
            <a:endParaRPr lang="en-US" sz="3200" dirty="0"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b="1" dirty="0">
                <a:ea typeface="ＭＳ Ｐゴシック" charset="0"/>
              </a:rPr>
              <a:t>Mitotic Spindle </a:t>
            </a:r>
            <a:r>
              <a:rPr lang="en-US" dirty="0">
                <a:ea typeface="ＭＳ Ｐゴシック" charset="0"/>
              </a:rPr>
              <a:t>complete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dirty="0">
                <a:ea typeface="ＭＳ Ｐゴシック" charset="0"/>
              </a:rPr>
              <a:t>Spindle </a:t>
            </a:r>
            <a:r>
              <a:rPr lang="en-US" dirty="0" err="1">
                <a:ea typeface="ＭＳ Ｐゴシック" charset="0"/>
              </a:rPr>
              <a:t>fibres</a:t>
            </a:r>
            <a:r>
              <a:rPr lang="en-US" dirty="0">
                <a:ea typeface="ＭＳ Ｐゴシック" charset="0"/>
              </a:rPr>
              <a:t> connected to a centriole and centromere of a chromosome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>
              <a:ea typeface="ＭＳ Ｐゴシック" charset="0"/>
            </a:endParaRP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900488"/>
            <a:ext cx="365283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3. Anaphase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00288"/>
          </a:xfrm>
        </p:spPr>
        <p:txBody>
          <a:bodyPr/>
          <a:lstStyle/>
          <a:p>
            <a:pPr eaLnBrk="1" hangingPunct="1"/>
            <a:r>
              <a:rPr lang="en-US" altLang="en-US" smtClean="0"/>
              <a:t>Sister chromatids separate at centromere</a:t>
            </a:r>
          </a:p>
          <a:p>
            <a:pPr eaLnBrk="1" hangingPunct="1"/>
            <a:r>
              <a:rPr lang="en-US" altLang="en-US" smtClean="0"/>
              <a:t>Each chromatid now a complete chromosome</a:t>
            </a:r>
          </a:p>
          <a:p>
            <a:pPr eaLnBrk="1" hangingPunct="1"/>
            <a:r>
              <a:rPr lang="en-US" altLang="en-US" smtClean="0"/>
              <a:t>Separated chromosomes now pulled to opposite ends of cell</a:t>
            </a:r>
          </a:p>
        </p:txBody>
      </p:sp>
      <p:pic>
        <p:nvPicPr>
          <p:cNvPr id="3686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427538"/>
            <a:ext cx="46529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556000"/>
            <a:ext cx="39671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4. Telophase</a:t>
            </a:r>
          </a:p>
        </p:txBody>
      </p:sp>
      <p:sp>
        <p:nvSpPr>
          <p:cNvPr id="5017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81288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Nuclei form at poles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Mitotic spindle disappears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Chromosomes start unpacking back to </a:t>
            </a:r>
            <a:r>
              <a:rPr lang="en-US" dirty="0" smtClean="0">
                <a:ea typeface="ＭＳ Ｐゴシック" charset="0"/>
              </a:rPr>
              <a:t>chromatin</a:t>
            </a:r>
            <a:endParaRPr lang="en-US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Cell divides cytoplasm into two equal portions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This process is known as </a:t>
            </a:r>
            <a:r>
              <a:rPr lang="en-US" b="1" u="sng" dirty="0" smtClean="0">
                <a:ea typeface="ＭＳ Ｐゴシック" charset="0"/>
              </a:rPr>
              <a:t>cytokinesis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u="sng" dirty="0" smtClean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481513"/>
            <a:ext cx="5094287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4119563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32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Cytokinesis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Animal cells cell membrane pinches to split new cells</a:t>
            </a:r>
          </a:p>
          <a:p>
            <a:pPr eaLnBrk="1" hangingPunct="1"/>
            <a:r>
              <a:rPr lang="en-US" altLang="en-US" smtClean="0"/>
              <a:t>Plant cells the cell plate form cell wall and inner cell membrane of new cells</a:t>
            </a:r>
          </a:p>
          <a:p>
            <a:pPr eaLnBrk="1" hangingPunct="1"/>
            <a:r>
              <a:rPr lang="en-US" altLang="en-US" smtClean="0"/>
              <a:t>After cytokinesis </a:t>
            </a:r>
            <a:br>
              <a:rPr lang="en-US" altLang="en-US" smtClean="0"/>
            </a:br>
            <a:r>
              <a:rPr lang="en-US" altLang="en-US" smtClean="0"/>
              <a:t>daughter cells enter </a:t>
            </a:r>
            <a:br>
              <a:rPr lang="en-US" altLang="en-US" smtClean="0"/>
            </a:br>
            <a:r>
              <a:rPr lang="en-US" altLang="en-US" smtClean="0"/>
              <a:t>interphase, G1 phase </a:t>
            </a:r>
            <a:br>
              <a:rPr lang="en-US" altLang="en-US" smtClean="0"/>
            </a:br>
            <a:r>
              <a:rPr lang="en-US" altLang="en-US" smtClean="0"/>
              <a:t>and the cell cycle </a:t>
            </a:r>
            <a:br>
              <a:rPr lang="en-US" altLang="en-US" smtClean="0"/>
            </a:br>
            <a:r>
              <a:rPr lang="en-US" altLang="en-US" smtClean="0"/>
              <a:t>repeats itself</a:t>
            </a:r>
          </a:p>
          <a:p>
            <a:pPr eaLnBrk="1" hangingPunct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873500"/>
            <a:ext cx="3316288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1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Process by which sex cells, </a:t>
            </a:r>
            <a:r>
              <a:rPr lang="en-US" altLang="en-US" b="1" u="sng" smtClean="0"/>
              <a:t>gametes</a:t>
            </a:r>
            <a:r>
              <a:rPr lang="en-US" altLang="en-US" smtClean="0"/>
              <a:t>, are formed (takes place in the ovaries and testes)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Involves two stages of cell division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Stages are called Meiosis I and Meiosis II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These stages of cell division have some similarities to the phases in mitosis</a:t>
            </a:r>
          </a:p>
        </p:txBody>
      </p:sp>
    </p:spTree>
    <p:extLst>
      <p:ext uri="{BB962C8B-B14F-4D97-AF65-F5344CB8AC3E}">
        <p14:creationId xmlns:p14="http://schemas.microsoft.com/office/powerpoint/2010/main" val="34338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meiosis the new cells (daughter cells) formed have </a:t>
            </a:r>
            <a:r>
              <a:rPr lang="en-US" altLang="en-US" b="1" u="sng" smtClean="0"/>
              <a:t>half the number of chromosomes </a:t>
            </a:r>
            <a:r>
              <a:rPr lang="en-US" altLang="en-US" smtClean="0"/>
              <a:t>as the parent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Example: Human somatic cells (normal cells) have 46 chromosomes, while human gametes only have 23 chromosomes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316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957263"/>
            <a:ext cx="5005387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Life of a Cell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529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Divided into 4 phases</a:t>
            </a:r>
          </a:p>
          <a:p>
            <a:pPr lvl="1" eaLnBrk="1" hangingPunct="1"/>
            <a:r>
              <a:rPr lang="en-US" altLang="en-US" smtClean="0"/>
              <a:t>G1 phase (Growth)</a:t>
            </a:r>
          </a:p>
          <a:p>
            <a:pPr lvl="1" eaLnBrk="1" hangingPunct="1"/>
            <a:r>
              <a:rPr lang="en-US" altLang="en-US" smtClean="0"/>
              <a:t>S phase (Synthesis)</a:t>
            </a:r>
          </a:p>
          <a:p>
            <a:pPr lvl="1" eaLnBrk="1" hangingPunct="1"/>
            <a:r>
              <a:rPr lang="en-US" altLang="en-US" smtClean="0"/>
              <a:t>G2 phase (Growth)</a:t>
            </a:r>
          </a:p>
          <a:p>
            <a:pPr lvl="1" eaLnBrk="1" hangingPunct="1"/>
            <a:r>
              <a:rPr lang="en-US" altLang="en-US" smtClean="0"/>
              <a:t>M phase (Mitosis)</a:t>
            </a:r>
          </a:p>
        </p:txBody>
      </p:sp>
    </p:spTree>
    <p:extLst>
      <p:ext uri="{BB962C8B-B14F-4D97-AF65-F5344CB8AC3E}">
        <p14:creationId xmlns:p14="http://schemas.microsoft.com/office/powerpoint/2010/main" val="19321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/>
              <a:t>Gametes formed have the same number and type of chromosomes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Number of chromosomes in a gamete is called the </a:t>
            </a:r>
            <a:r>
              <a:rPr lang="en-US" altLang="en-US" b="1" u="sng" smtClean="0"/>
              <a:t>haploid</a:t>
            </a:r>
            <a:r>
              <a:rPr lang="en-US" altLang="en-US" smtClean="0"/>
              <a:t> chromosome number, </a:t>
            </a:r>
            <a:r>
              <a:rPr lang="en-US" altLang="en-US" i="1" smtClean="0"/>
              <a:t>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Number of chromosomes in other cells </a:t>
            </a:r>
            <a:r>
              <a:rPr lang="en-US" altLang="en-US" b="1" u="sng" smtClean="0"/>
              <a:t>diploid</a:t>
            </a:r>
            <a:r>
              <a:rPr lang="en-US" altLang="en-US" smtClean="0"/>
              <a:t> number, double the haploid number, 2</a:t>
            </a:r>
            <a:r>
              <a:rPr lang="en-US" altLang="en-US" i="1" smtClean="0"/>
              <a:t>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/>
              <a:t>In humans </a:t>
            </a:r>
            <a:r>
              <a:rPr lang="en-US" altLang="en-US" i="1" smtClean="0"/>
              <a:t>n</a:t>
            </a:r>
            <a:r>
              <a:rPr lang="en-US" altLang="en-US" smtClean="0"/>
              <a:t>= 23 and 2</a:t>
            </a:r>
            <a:r>
              <a:rPr lang="en-US" altLang="en-US" i="1" smtClean="0"/>
              <a:t>n</a:t>
            </a:r>
            <a:r>
              <a:rPr lang="en-US" altLang="en-US" smtClean="0"/>
              <a:t>=46</a:t>
            </a:r>
          </a:p>
        </p:txBody>
      </p:sp>
    </p:spTree>
    <p:extLst>
      <p:ext uri="{BB962C8B-B14F-4D97-AF65-F5344CB8AC3E}">
        <p14:creationId xmlns:p14="http://schemas.microsoft.com/office/powerpoint/2010/main" val="28444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 I</a:t>
            </a:r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27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3600" b="1" u="sng" dirty="0">
                <a:ea typeface="ＭＳ Ｐゴシック" charset="0"/>
              </a:rPr>
              <a:t>Prophase I</a:t>
            </a:r>
          </a:p>
          <a:p>
            <a:pPr eaLnBrk="1" hangingPunct="1">
              <a:defRPr/>
            </a:pPr>
            <a:r>
              <a:rPr lang="en-US" sz="3600" dirty="0" smtClean="0">
                <a:ea typeface="ＭＳ Ｐゴシック" charset="0"/>
              </a:rPr>
              <a:t>Nuclear </a:t>
            </a:r>
            <a:r>
              <a:rPr lang="en-US" sz="3600" dirty="0">
                <a:ea typeface="ＭＳ Ｐゴシック" charset="0"/>
              </a:rPr>
              <a:t>membrane begins to split and centriole splits and starts moving to poles</a:t>
            </a:r>
          </a:p>
          <a:p>
            <a:pPr eaLnBrk="1" hangingPunct="1">
              <a:defRPr/>
            </a:pPr>
            <a:r>
              <a:rPr lang="en-US" sz="3600" dirty="0">
                <a:ea typeface="ＭＳ Ｐゴシック" charset="0"/>
              </a:rPr>
              <a:t>Chromosomes come together into </a:t>
            </a:r>
            <a:r>
              <a:rPr lang="en-US" sz="3600" dirty="0" smtClean="0">
                <a:ea typeface="ＭＳ Ｐゴシック" charset="0"/>
              </a:rPr>
              <a:t>their </a:t>
            </a:r>
            <a:r>
              <a:rPr lang="en-US" sz="3600" dirty="0">
                <a:ea typeface="ＭＳ Ｐゴシック" charset="0"/>
              </a:rPr>
              <a:t>homologous pairs</a:t>
            </a:r>
          </a:p>
          <a:p>
            <a:pPr eaLnBrk="1" hangingPunct="1">
              <a:defRPr/>
            </a:pPr>
            <a:r>
              <a:rPr lang="en-US" sz="3600" dirty="0">
                <a:ea typeface="ＭＳ Ｐゴシック" charset="0"/>
              </a:rPr>
              <a:t>Each chromosome of the pair </a:t>
            </a:r>
            <a:r>
              <a:rPr lang="en-US" sz="3600" dirty="0" smtClean="0">
                <a:ea typeface="ＭＳ Ｐゴシック" charset="0"/>
              </a:rPr>
              <a:t>is </a:t>
            </a:r>
            <a:r>
              <a:rPr lang="en-US" sz="3600" dirty="0">
                <a:ea typeface="ＭＳ Ｐゴシック" charset="0"/>
              </a:rPr>
              <a:t>a </a:t>
            </a:r>
            <a:r>
              <a:rPr lang="en-US" sz="3600" dirty="0" smtClean="0">
                <a:ea typeface="ＭＳ Ｐゴシック" charset="0"/>
              </a:rPr>
              <a:t/>
            </a:r>
            <a:br>
              <a:rPr lang="en-US" sz="3600" dirty="0" smtClean="0">
                <a:ea typeface="ＭＳ Ｐゴシック" charset="0"/>
              </a:rPr>
            </a:br>
            <a:r>
              <a:rPr lang="en-US" sz="3600" dirty="0" smtClean="0">
                <a:ea typeface="ＭＳ Ｐゴシック" charset="0"/>
              </a:rPr>
              <a:t>homologue </a:t>
            </a:r>
            <a:r>
              <a:rPr lang="en-US" sz="3600" dirty="0">
                <a:ea typeface="ＭＳ Ｐゴシック" charset="0"/>
              </a:rPr>
              <a:t>and made of a </a:t>
            </a:r>
            <a:r>
              <a:rPr lang="en-US" sz="3600" dirty="0" smtClean="0">
                <a:ea typeface="ＭＳ Ｐゴシック" charset="0"/>
              </a:rPr>
              <a:t>pair </a:t>
            </a:r>
            <a:r>
              <a:rPr lang="en-US" sz="3600" dirty="0">
                <a:ea typeface="ＭＳ Ｐゴシック" charset="0"/>
              </a:rPr>
              <a:t>of </a:t>
            </a:r>
            <a:r>
              <a:rPr lang="en-US" sz="3600" dirty="0" smtClean="0">
                <a:ea typeface="ＭＳ Ｐゴシック" charset="0"/>
              </a:rPr>
              <a:t/>
            </a:r>
            <a:br>
              <a:rPr lang="en-US" sz="3600" dirty="0" smtClean="0">
                <a:ea typeface="ＭＳ Ｐゴシック" charset="0"/>
              </a:rPr>
            </a:br>
            <a:r>
              <a:rPr lang="en-US" sz="3600" dirty="0" smtClean="0">
                <a:ea typeface="ＭＳ Ｐゴシック" charset="0"/>
              </a:rPr>
              <a:t>sister chromatids </a:t>
            </a:r>
          </a:p>
          <a:p>
            <a:pPr lvl="1" eaLnBrk="1" hangingPunct="1">
              <a:defRPr/>
            </a:pPr>
            <a:r>
              <a:rPr lang="en-US" sz="3000" dirty="0" smtClean="0">
                <a:ea typeface="ＭＳ Ｐゴシック" charset="0"/>
              </a:rPr>
              <a:t>Whole </a:t>
            </a:r>
            <a:r>
              <a:rPr lang="en-US" sz="3000" dirty="0">
                <a:ea typeface="ＭＳ Ｐゴシック" charset="0"/>
              </a:rPr>
              <a:t>structure is then called a </a:t>
            </a:r>
            <a:r>
              <a:rPr lang="en-US" sz="3000" dirty="0" smtClean="0">
                <a:ea typeface="ＭＳ Ｐゴシック" charset="0"/>
              </a:rPr>
              <a:t>tetrad</a:t>
            </a:r>
            <a:r>
              <a:rPr lang="en-US" sz="3000" dirty="0">
                <a:ea typeface="ＭＳ Ｐゴシック" charset="0"/>
              </a:rPr>
              <a:t>, </a:t>
            </a:r>
            <a:r>
              <a:rPr lang="en-US" sz="3000" dirty="0" smtClean="0">
                <a:ea typeface="ＭＳ Ｐゴシック" charset="0"/>
              </a:rPr>
              <a:t/>
            </a:r>
            <a:br>
              <a:rPr lang="en-US" sz="3000" dirty="0" smtClean="0">
                <a:ea typeface="ＭＳ Ｐゴシック" charset="0"/>
              </a:rPr>
            </a:br>
            <a:r>
              <a:rPr lang="en-US" sz="3000" dirty="0" smtClean="0">
                <a:ea typeface="ＭＳ Ｐゴシック" charset="0"/>
              </a:rPr>
              <a:t>as </a:t>
            </a:r>
            <a:r>
              <a:rPr lang="en-US" sz="3000" dirty="0">
                <a:ea typeface="ＭＳ Ｐゴシック" charset="0"/>
              </a:rPr>
              <a:t>have 4 chromatids</a:t>
            </a:r>
          </a:p>
          <a:p>
            <a:pPr eaLnBrk="1" hangingPunct="1">
              <a:defRPr/>
            </a:pPr>
            <a:endParaRPr lang="en-US" sz="2200" dirty="0">
              <a:ea typeface="ＭＳ Ｐゴシック" charset="0"/>
            </a:endParaRPr>
          </a:p>
        </p:txBody>
      </p:sp>
      <p:pic>
        <p:nvPicPr>
          <p:cNvPr id="2" name="Picture 3" descr="Screen Shot 2012-04-15 at 1.3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3678238"/>
            <a:ext cx="18034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46913" y="4856163"/>
            <a:ext cx="142875" cy="265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 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65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u="sng" dirty="0">
                <a:ea typeface="ＭＳ Ｐゴシック" charset="0"/>
              </a:rPr>
              <a:t>Prophase I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pairing of homologous chromosomes is called </a:t>
            </a:r>
            <a:r>
              <a:rPr lang="en-US" b="1" u="sng" dirty="0" smtClean="0">
                <a:ea typeface="+mn-ea"/>
                <a:cs typeface="+mn-cs"/>
              </a:rPr>
              <a:t>synapsis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As the chromosomes synapse, chromatid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intertwine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Once intertwined chromatids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break and exchange segments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of genetic material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Occurs between non-sister 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chromatids of the homologous</a:t>
            </a:r>
            <a:br>
              <a:rPr lang="en-US" dirty="0" smtClean="0">
                <a:ea typeface="+mn-ea"/>
              </a:rPr>
            </a:br>
            <a:r>
              <a:rPr lang="en-US" dirty="0" smtClean="0">
                <a:ea typeface="+mn-ea"/>
              </a:rPr>
              <a:t>pair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This is called </a:t>
            </a:r>
            <a:r>
              <a:rPr lang="en-US" b="1" u="sng" dirty="0" smtClean="0">
                <a:ea typeface="+mn-ea"/>
              </a:rPr>
              <a:t>crossing over</a:t>
            </a:r>
            <a:endParaRPr lang="en-US" b="1" u="sng" dirty="0">
              <a:ea typeface="+mn-ea"/>
            </a:endParaRPr>
          </a:p>
        </p:txBody>
      </p:sp>
      <p:pic>
        <p:nvPicPr>
          <p:cNvPr id="26627" name="Picture 1" descr="Screen Shot 2012-04-15 at 1.2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3503613"/>
            <a:ext cx="33274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54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Crossing Over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Event in which homologous chromosomes exchange genetic material between the paternal and maternal homologous chromosomes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u="sng" dirty="0">
                <a:ea typeface="ＭＳ Ｐゴシック" charset="0"/>
              </a:rPr>
              <a:t>Crossing Over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Occurs every meiosis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Site varies form meiosis to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meiosis</a:t>
            </a:r>
            <a:endParaRPr lang="en-US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Can have many different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outcomes</a:t>
            </a:r>
            <a:endParaRPr lang="en-US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Essential component for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evolution as gives genetic </a:t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variation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27651" name="Picture 4" descr="Screen Shot 2012-04-15 at 1.2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3503613"/>
            <a:ext cx="33274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2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Crossing Over</a:t>
            </a:r>
          </a:p>
        </p:txBody>
      </p:sp>
      <p:sp>
        <p:nvSpPr>
          <p:cNvPr id="2867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Sites of crossing over are held by areas called </a:t>
            </a:r>
            <a:r>
              <a:rPr lang="en-US" altLang="en-US" b="1" u="sng" smtClean="0"/>
              <a:t>chiasmata </a:t>
            </a:r>
            <a:r>
              <a:rPr lang="en-US" altLang="en-US" smtClean="0"/>
              <a:t>(these areas hold the non-sister chromatids together)  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5663"/>
            <a:ext cx="92329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94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Screen Shot 2012-04-15 at 1.4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2254250"/>
            <a:ext cx="3983038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 I</a:t>
            </a: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0"/>
            <a:ext cx="536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0"/>
            <a:ext cx="536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907338" y="3789363"/>
            <a:ext cx="1236662" cy="2878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06913" y="2008188"/>
            <a:ext cx="1187450" cy="1781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8000" y="3646488"/>
            <a:ext cx="1111250" cy="430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b="1" u="sng" smtClean="0"/>
              <a:t>Metaphase I</a:t>
            </a:r>
          </a:p>
          <a:p>
            <a:pPr eaLnBrk="1" hangingPunct="1"/>
            <a:r>
              <a:rPr lang="en-US" altLang="en-US" smtClean="0"/>
              <a:t>Homologous chromosomes:</a:t>
            </a:r>
          </a:p>
          <a:p>
            <a:pPr lvl="1" eaLnBrk="1" hangingPunct="1"/>
            <a:r>
              <a:rPr lang="en-US" altLang="en-US" smtClean="0"/>
              <a:t>Attach to spindle fibres </a:t>
            </a:r>
          </a:p>
          <a:p>
            <a:pPr lvl="1" eaLnBrk="1" hangingPunct="1"/>
            <a:r>
              <a:rPr lang="en-US" altLang="en-US" smtClean="0"/>
              <a:t>Line up along equatorial plate</a:t>
            </a:r>
          </a:p>
        </p:txBody>
      </p:sp>
    </p:spTree>
    <p:extLst>
      <p:ext uri="{BB962C8B-B14F-4D97-AF65-F5344CB8AC3E}">
        <p14:creationId xmlns:p14="http://schemas.microsoft.com/office/powerpoint/2010/main" val="34975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 I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20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u="sng" dirty="0" smtClean="0">
                <a:ea typeface="ＭＳ Ｐゴシック" charset="0"/>
              </a:rPr>
              <a:t>Anaphase 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</a:rPr>
              <a:t>Homologous </a:t>
            </a:r>
            <a:r>
              <a:rPr lang="en-US" dirty="0">
                <a:ea typeface="ＭＳ Ｐゴシック" charset="0"/>
              </a:rPr>
              <a:t>chromosomes move toward opposite poles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Process is known as segregation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It is during this stage of meiosis I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that </a:t>
            </a:r>
            <a:r>
              <a:rPr lang="en-US" dirty="0">
                <a:ea typeface="ＭＳ Ｐゴシック" charset="0"/>
              </a:rPr>
              <a:t>reduction division occurs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One member of each homologous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pair </a:t>
            </a:r>
            <a:r>
              <a:rPr lang="en-US" dirty="0">
                <a:ea typeface="ＭＳ Ｐゴシック" charset="0"/>
              </a:rPr>
              <a:t>will be in each new cell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Each chromosome is made of 2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sister </a:t>
            </a:r>
            <a:r>
              <a:rPr lang="en-US" dirty="0">
                <a:ea typeface="ＭＳ Ｐゴシック" charset="0"/>
              </a:rPr>
              <a:t>chromatids</a:t>
            </a:r>
          </a:p>
        </p:txBody>
      </p:sp>
      <p:pic>
        <p:nvPicPr>
          <p:cNvPr id="30723" name="Picture 1" descr="Screen Shot 2012-04-15 at 1.4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430588"/>
            <a:ext cx="2425700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4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Screen Shot 2012-04-15 at 1.4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2805113"/>
            <a:ext cx="2452688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 I</a:t>
            </a:r>
          </a:p>
        </p:txBody>
      </p:sp>
      <p:sp>
        <p:nvSpPr>
          <p:cNvPr id="32772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011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b="1" u="sng" dirty="0" err="1" smtClean="0">
                <a:ea typeface="ＭＳ Ｐゴシック" charset="0"/>
              </a:rPr>
              <a:t>Telophase</a:t>
            </a:r>
            <a:r>
              <a:rPr lang="en-US" b="1" u="sng" dirty="0" smtClean="0">
                <a:ea typeface="ＭＳ Ｐゴシック" charset="0"/>
              </a:rPr>
              <a:t> I and Cytokinesis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ea typeface="ＭＳ Ｐゴシック" charset="0"/>
              </a:rPr>
              <a:t>Membrane </a:t>
            </a:r>
            <a:r>
              <a:rPr lang="en-US" dirty="0">
                <a:ea typeface="ＭＳ Ｐゴシック" charset="0"/>
              </a:rPr>
              <a:t>begins to form around each nucleus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Chromosomes in nuclei are not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identical</a:t>
            </a:r>
            <a:endParaRPr lang="en-US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Daughter nuclei contain one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member </a:t>
            </a:r>
            <a:r>
              <a:rPr lang="en-US" dirty="0">
                <a:ea typeface="ＭＳ Ｐゴシック" charset="0"/>
              </a:rPr>
              <a:t>of each homologous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chromosome</a:t>
            </a:r>
            <a:endParaRPr lang="en-US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Recall homologous pairs are similar,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not identical</a:t>
            </a:r>
            <a:endParaRPr lang="en-US" sz="3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Cytokinesis divides the two cells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</a:rPr>
              <a:t>Now ready for second stage of </a:t>
            </a:r>
            <a:r>
              <a:rPr lang="en-US" dirty="0" smtClean="0">
                <a:ea typeface="ＭＳ Ｐゴシック" charset="0"/>
              </a:rPr>
              <a:t/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meiosis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 II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288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mtClean="0"/>
              <a:t>Occurs at roughly same time in each of the haploid daughter cells made from meiosis I</a:t>
            </a:r>
          </a:p>
          <a:p>
            <a:pPr eaLnBrk="1" hangingPunct="1"/>
            <a:r>
              <a:rPr lang="en-US" altLang="en-US" smtClean="0"/>
              <a:t>No replication of chromosomes prior to entering meiosis II</a:t>
            </a:r>
          </a:p>
        </p:txBody>
      </p:sp>
      <p:pic>
        <p:nvPicPr>
          <p:cNvPr id="32771" name="Picture 7" descr="Screen Shot 2012-04-15 at 1.2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578475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Screen Shot 2012-04-15 at 1.2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5578475"/>
            <a:ext cx="12350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 descr="Screen Shot 2012-04-15 at 1.20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5578475"/>
            <a:ext cx="122237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Screen Shot 2012-04-15 at 1.20.3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5611813"/>
            <a:ext cx="12747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Screen Shot 2012-04-15 at 1.19.4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4127500"/>
            <a:ext cx="11652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 descr="Screen Shot 2012-04-15 at 1.19.37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4127500"/>
            <a:ext cx="117633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3" descr="Screen Shot 2012-04-15 at 1.19.30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4133850"/>
            <a:ext cx="12223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4" descr="Screen Shot 2012-04-15 at 1.19.25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4186238"/>
            <a:ext cx="1179512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3"/>
          <p:cNvSpPr txBox="1">
            <a:spLocks noChangeArrowheads="1"/>
          </p:cNvSpPr>
          <p:nvPr/>
        </p:nvSpPr>
        <p:spPr bwMode="auto">
          <a:xfrm>
            <a:off x="457200" y="4187825"/>
            <a:ext cx="119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/>
              <a:t>Meiosis I</a:t>
            </a:r>
          </a:p>
        </p:txBody>
      </p:sp>
      <p:sp>
        <p:nvSpPr>
          <p:cNvPr id="32780" name="TextBox 16"/>
          <p:cNvSpPr txBox="1">
            <a:spLocks noChangeArrowheads="1"/>
          </p:cNvSpPr>
          <p:nvPr/>
        </p:nvSpPr>
        <p:spPr bwMode="auto">
          <a:xfrm>
            <a:off x="385763" y="5556250"/>
            <a:ext cx="126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/>
              <a:t>Meiosis II</a:t>
            </a:r>
          </a:p>
        </p:txBody>
      </p:sp>
    </p:spTree>
    <p:extLst>
      <p:ext uri="{BB962C8B-B14F-4D97-AF65-F5344CB8AC3E}">
        <p14:creationId xmlns:p14="http://schemas.microsoft.com/office/powerpoint/2010/main" val="1912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 II</a:t>
            </a:r>
          </a:p>
        </p:txBody>
      </p:sp>
      <p:sp>
        <p:nvSpPr>
          <p:cNvPr id="3379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732588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b="1" u="sng" smtClean="0"/>
              <a:t>Prophase II</a:t>
            </a:r>
          </a:p>
          <a:p>
            <a:pPr eaLnBrk="1" hangingPunct="1"/>
            <a:r>
              <a:rPr lang="en-US" altLang="en-US" smtClean="0"/>
              <a:t>Signals beginning of the second division</a:t>
            </a:r>
          </a:p>
          <a:p>
            <a:pPr eaLnBrk="1" hangingPunct="1"/>
            <a:r>
              <a:rPr lang="en-US" altLang="en-US" smtClean="0"/>
              <a:t>During prophase</a:t>
            </a:r>
          </a:p>
          <a:p>
            <a:pPr lvl="1" eaLnBrk="1" hangingPunct="1"/>
            <a:r>
              <a:rPr lang="en-US" altLang="en-US" smtClean="0"/>
              <a:t>Nuclear membrane dissolves</a:t>
            </a:r>
          </a:p>
          <a:p>
            <a:pPr lvl="1" eaLnBrk="1" hangingPunct="1"/>
            <a:r>
              <a:rPr lang="en-US" altLang="en-US" smtClean="0"/>
              <a:t>Centrioles move to poles and spindle fibres begin to form</a:t>
            </a:r>
          </a:p>
        </p:txBody>
      </p:sp>
      <p:pic>
        <p:nvPicPr>
          <p:cNvPr id="33795" name="Picture 2" descr="Screen Shot 2012-04-15 at 1.5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928813"/>
            <a:ext cx="19431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957263"/>
            <a:ext cx="5005387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 Cycle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sz="half" idx="1"/>
          </p:nvPr>
        </p:nvSpPr>
        <p:spPr>
          <a:xfrm>
            <a:off x="174625" y="1600200"/>
            <a:ext cx="4783138" cy="5105400"/>
          </a:xfrm>
        </p:spPr>
        <p:txBody>
          <a:bodyPr/>
          <a:lstStyle/>
          <a:p>
            <a:pPr eaLnBrk="1" hangingPunct="1"/>
            <a:r>
              <a:rPr lang="en-US" altLang="en-US" smtClean="0"/>
              <a:t>During the cell cycle the cell grows and prepares </a:t>
            </a:r>
            <a:br>
              <a:rPr lang="en-US" altLang="en-US" smtClean="0"/>
            </a:br>
            <a:r>
              <a:rPr lang="en-US" altLang="en-US" smtClean="0"/>
              <a:t>its self for cell division</a:t>
            </a:r>
          </a:p>
          <a:p>
            <a:pPr eaLnBrk="1" hangingPunct="1"/>
            <a:r>
              <a:rPr lang="en-US" altLang="en-US" smtClean="0"/>
              <a:t>Primary goal of cycle is cell division</a:t>
            </a:r>
          </a:p>
          <a:p>
            <a:pPr eaLnBrk="1" hangingPunct="1"/>
            <a:r>
              <a:rPr lang="en-US" altLang="en-US" smtClean="0"/>
              <a:t>Though division main goal, cell spends most of its time preparing for division</a:t>
            </a:r>
          </a:p>
          <a:p>
            <a:pPr eaLnBrk="1" hangingPunct="1"/>
            <a:r>
              <a:rPr lang="en-US" altLang="en-US" smtClean="0"/>
              <a:t>Time spent preparing for </a:t>
            </a:r>
            <a:br>
              <a:rPr lang="en-US" altLang="en-US" smtClean="0"/>
            </a:br>
            <a:r>
              <a:rPr lang="en-US" altLang="en-US" smtClean="0"/>
              <a:t>cell division the cell is in </a:t>
            </a:r>
            <a:br>
              <a:rPr lang="en-US" altLang="en-US" smtClean="0"/>
            </a:br>
            <a:r>
              <a:rPr lang="en-US" altLang="en-US" smtClean="0"/>
              <a:t>the stage of </a:t>
            </a:r>
            <a:r>
              <a:rPr lang="en-US" altLang="en-US" b="1" u="sng" smtClean="0"/>
              <a:t>interphase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35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 II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2738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u="sng" dirty="0" smtClean="0">
                <a:ea typeface="ＭＳ Ｐゴシック" charset="0"/>
              </a:rPr>
              <a:t>Metaphase 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</a:rPr>
              <a:t>Chromosomes </a:t>
            </a:r>
            <a:r>
              <a:rPr lang="en-US" dirty="0">
                <a:ea typeface="ＭＳ Ｐゴシック" charset="0"/>
              </a:rPr>
              <a:t>arrange along equatorial plate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Recall each chromosome has 2 chromatids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Chromosomes attach to spindle </a:t>
            </a:r>
            <a:r>
              <a:rPr lang="en-US" dirty="0" err="1">
                <a:ea typeface="ＭＳ Ｐゴシック" charset="0"/>
              </a:rPr>
              <a:t>fibres</a:t>
            </a:r>
            <a:r>
              <a:rPr lang="en-US" dirty="0">
                <a:ea typeface="ＭＳ Ｐゴシック" charset="0"/>
              </a:rPr>
              <a:t>, but are still attached by centromeres</a:t>
            </a:r>
          </a:p>
        </p:txBody>
      </p:sp>
      <p:pic>
        <p:nvPicPr>
          <p:cNvPr id="34819" name="Picture 1" descr="Screen Shot 2012-04-15 at 1.5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951038"/>
            <a:ext cx="195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3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 II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577013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b="1" u="sng" dirty="0" smtClean="0">
                <a:ea typeface="ＭＳ Ｐゴシック" charset="0"/>
              </a:rPr>
              <a:t>Anaphase II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ea typeface="ＭＳ Ｐゴシック" charset="0"/>
              </a:rPr>
              <a:t>Chromosomes </a:t>
            </a:r>
            <a:r>
              <a:rPr lang="en-US" dirty="0">
                <a:ea typeface="ＭＳ Ｐゴシック" charset="0"/>
              </a:rPr>
              <a:t>are broken into individual chromatids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Centromere has split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Chromatids move towards opposite </a:t>
            </a:r>
            <a:r>
              <a:rPr lang="en-US" dirty="0" smtClean="0">
                <a:ea typeface="ＭＳ Ｐゴシック" charset="0"/>
              </a:rPr>
              <a:t>poles</a:t>
            </a:r>
            <a:endParaRPr lang="en-US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ＭＳ Ｐゴシック" charset="0"/>
              </a:rPr>
              <a:t>Stage ends when nuclear </a:t>
            </a:r>
            <a:r>
              <a:rPr lang="en-US" dirty="0" err="1">
                <a:ea typeface="ＭＳ Ｐゴシック" charset="0"/>
              </a:rPr>
              <a:t>memebrane</a:t>
            </a:r>
            <a:r>
              <a:rPr lang="en-US" dirty="0">
                <a:ea typeface="ＭＳ Ｐゴシック" charset="0"/>
              </a:rPr>
              <a:t> begins to form around chromatids, now called chromosomes</a:t>
            </a:r>
          </a:p>
        </p:txBody>
      </p:sp>
      <p:pic>
        <p:nvPicPr>
          <p:cNvPr id="35843" name="Picture 1" descr="Screen Shot 2012-04-15 at 1.54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600200"/>
            <a:ext cx="16637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 II</a:t>
            </a:r>
          </a:p>
        </p:txBody>
      </p:sp>
      <p:sp>
        <p:nvSpPr>
          <p:cNvPr id="37891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66548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b="1" u="sng" dirty="0" err="1" smtClean="0">
                <a:ea typeface="ＭＳ Ｐゴシック" charset="0"/>
              </a:rPr>
              <a:t>Telopahse</a:t>
            </a:r>
            <a:r>
              <a:rPr lang="en-US" b="1" u="sng" dirty="0" smtClean="0">
                <a:ea typeface="ＭＳ Ｐゴシック" charset="0"/>
              </a:rPr>
              <a:t> II and Cytokinesis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Nuclear </a:t>
            </a:r>
            <a:r>
              <a:rPr lang="en-US" dirty="0">
                <a:ea typeface="ＭＳ Ｐゴシック" charset="0"/>
              </a:rPr>
              <a:t>membrane forms around chromosomes</a:t>
            </a:r>
          </a:p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This completes the second nuclear </a:t>
            </a:r>
            <a:r>
              <a:rPr lang="en-US" dirty="0" smtClean="0">
                <a:ea typeface="ＭＳ Ｐゴシック" charset="0"/>
              </a:rPr>
              <a:t>division</a:t>
            </a: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Cytokinesis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Divides cytoplasm among daughter cells</a:t>
            </a:r>
          </a:p>
        </p:txBody>
      </p:sp>
      <p:pic>
        <p:nvPicPr>
          <p:cNvPr id="36867" name="Picture 1" descr="Screen Shot 2012-04-15 at 1.5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20700"/>
            <a:ext cx="188595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5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Meiosis II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6625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In the end finish with</a:t>
            </a:r>
          </a:p>
          <a:p>
            <a:pPr lvl="1" eaLnBrk="1" hangingPunct="1"/>
            <a:r>
              <a:rPr lang="en-US" altLang="en-US" smtClean="0"/>
              <a:t>4 haploid daughter cells</a:t>
            </a:r>
          </a:p>
          <a:p>
            <a:pPr lvl="1" eaLnBrk="1" hangingPunct="1"/>
            <a:r>
              <a:rPr lang="en-US" altLang="en-US" smtClean="0"/>
              <a:t>These cells can now become gametes</a:t>
            </a:r>
          </a:p>
        </p:txBody>
      </p:sp>
      <p:pic>
        <p:nvPicPr>
          <p:cNvPr id="37891" name="Picture 4" descr="Screen Shot 2012-04-15 at 1.5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20700"/>
            <a:ext cx="188595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7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Punnett Squares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Example 2: </a:t>
            </a:r>
            <a:r>
              <a:rPr lang="en-US" dirty="0" smtClean="0"/>
              <a:t>In guinea pigs, the </a:t>
            </a:r>
            <a:r>
              <a:rPr lang="en-US" dirty="0"/>
              <a:t>allele for </a:t>
            </a:r>
            <a:r>
              <a:rPr lang="en-US" dirty="0" smtClean="0"/>
              <a:t>black fur is </a:t>
            </a:r>
            <a:r>
              <a:rPr lang="en-US" dirty="0"/>
              <a:t>dominant over the allele for </a:t>
            </a:r>
            <a:r>
              <a:rPr lang="en-US" dirty="0" smtClean="0"/>
              <a:t>brown fur. </a:t>
            </a:r>
            <a:r>
              <a:rPr lang="en-US" dirty="0"/>
              <a:t>What would the F2 phenotype(s) be if a homozygous </a:t>
            </a:r>
            <a:r>
              <a:rPr lang="en-US" dirty="0" smtClean="0"/>
              <a:t>black fur guinea pig was </a:t>
            </a:r>
            <a:r>
              <a:rPr lang="en-US" dirty="0"/>
              <a:t>crossed with a homozygous </a:t>
            </a:r>
            <a:r>
              <a:rPr lang="en-US" dirty="0" smtClean="0"/>
              <a:t>brown fur guinea pig? </a:t>
            </a:r>
            <a:r>
              <a:rPr lang="en-US" dirty="0"/>
              <a:t>Start with the P1 generation and show both the F1 and the F2 Punnet Squares</a:t>
            </a:r>
            <a:r>
              <a:rPr lang="en-US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257643" cy="168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884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Pedigrees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pedigree is a visual representation of how a trait is inherited in different generations</a:t>
            </a:r>
          </a:p>
          <a:p>
            <a:r>
              <a:rPr lang="en-CA" dirty="0" smtClean="0"/>
              <a:t>Pedigrees are used often in dog and horse breeding to track purebred animals.</a:t>
            </a:r>
            <a:endParaRPr lang="en-CA" dirty="0"/>
          </a:p>
          <a:p>
            <a:endParaRPr lang="en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3845552"/>
            <a:ext cx="3924845" cy="279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38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Pedigrees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187700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33337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7073"/>
            <a:ext cx="33718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168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9" y="980728"/>
            <a:ext cx="9133606" cy="511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226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 the rest of class…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CA" dirty="0" smtClean="0"/>
              <a:t>Look at your review sheet, make sure you understand everything on it</a:t>
            </a:r>
          </a:p>
          <a:p>
            <a:r>
              <a:rPr lang="en-CA" dirty="0" smtClean="0"/>
              <a:t>Work on worksheets you have not yet finished (</a:t>
            </a:r>
            <a:r>
              <a:rPr lang="en-CA" dirty="0" err="1" smtClean="0"/>
              <a:t>spongebob</a:t>
            </a:r>
            <a:r>
              <a:rPr lang="en-CA" dirty="0" smtClean="0"/>
              <a:t>, monohybrid cross sheet, sex-linked traits sheet)</a:t>
            </a:r>
          </a:p>
          <a:p>
            <a:r>
              <a:rPr lang="en-CA" dirty="0" smtClean="0"/>
              <a:t>Work on the new worksheets (matching sheet, punnet square worksheet)</a:t>
            </a:r>
          </a:p>
          <a:p>
            <a:r>
              <a:rPr lang="en-CA" dirty="0" smtClean="0"/>
              <a:t>Please ask me questions if you need clarification on a topic!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854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957263"/>
            <a:ext cx="5005387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Cell Cycle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sz="half" idx="1"/>
          </p:nvPr>
        </p:nvSpPr>
        <p:spPr>
          <a:xfrm>
            <a:off x="174625" y="1600200"/>
            <a:ext cx="4522788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Involves packing the genetic information into </a:t>
            </a:r>
            <a:br>
              <a:rPr lang="en-US" altLang="en-US" smtClean="0"/>
            </a:br>
            <a:r>
              <a:rPr lang="en-US" altLang="en-US" smtClean="0"/>
              <a:t>2 equal portions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Process is called </a:t>
            </a:r>
            <a:r>
              <a:rPr lang="en-US" altLang="en-US" b="1" u="sng" smtClean="0"/>
              <a:t>mitosis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division cytoplasm is split into 2 equal portions as well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smtClean="0"/>
              <a:t>Parent cell</a:t>
            </a:r>
            <a:r>
              <a:rPr lang="en-US" altLang="en-US" smtClean="0"/>
              <a:t> divides to make two </a:t>
            </a:r>
            <a:r>
              <a:rPr lang="en-US" altLang="ja-JP" b="1" u="sng" smtClean="0"/>
              <a:t>daughter cells</a:t>
            </a:r>
            <a:endParaRPr lang="en-US" altLang="ja-JP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Mitosis used for growth and repair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50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50" y="1600200"/>
            <a:ext cx="4543425" cy="49926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Found in all cells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Are pieces of coiled DNA and proteins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Number of chromosomes in cells depends on the organism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Humans have 46 chromosomes: 23 matching pairs.</a:t>
            </a:r>
            <a:endParaRPr lang="en-US" dirty="0">
              <a:ea typeface="+mn-ea"/>
            </a:endParaRPr>
          </a:p>
        </p:txBody>
      </p:sp>
      <p:pic>
        <p:nvPicPr>
          <p:cNvPr id="1843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2262188"/>
            <a:ext cx="43307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1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Chromosomes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47088" cy="4835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Before division occurs each chromosome must be duplicated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Chromosomes have two identical copies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smtClean="0"/>
              <a:t>called </a:t>
            </a:r>
            <a:r>
              <a:rPr lang="en-US" altLang="en-US" sz="2800" b="1" u="sng" smtClean="0"/>
              <a:t>sister chromatids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Copies are held together </a:t>
            </a:r>
            <a:br>
              <a:rPr lang="en-US" altLang="en-US" sz="3200" smtClean="0"/>
            </a:br>
            <a:r>
              <a:rPr lang="en-US" altLang="en-US" sz="3200" smtClean="0"/>
              <a:t>by </a:t>
            </a:r>
            <a:r>
              <a:rPr lang="en-US" altLang="en-US" sz="3200" b="1" u="sng" smtClean="0"/>
              <a:t>centromere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smtClean="0"/>
              <a:t>During division one</a:t>
            </a:r>
            <a:r>
              <a:rPr lang="en-US" altLang="en-US" sz="3200" b="1" u="sng" smtClean="0"/>
              <a:t> </a:t>
            </a:r>
            <a:br>
              <a:rPr lang="en-US" altLang="en-US" sz="3200" b="1" u="sng" smtClean="0"/>
            </a:br>
            <a:r>
              <a:rPr lang="en-US" altLang="en-US" sz="3200" b="1" u="sng" smtClean="0"/>
              <a:t>chromatid</a:t>
            </a:r>
            <a:r>
              <a:rPr lang="en-US" altLang="en-US" sz="3200" smtClean="0"/>
              <a:t> goes to each of </a:t>
            </a:r>
            <a:br>
              <a:rPr lang="en-US" altLang="en-US" sz="3200" smtClean="0"/>
            </a:br>
            <a:r>
              <a:rPr lang="en-US" altLang="en-US" sz="3200" smtClean="0"/>
              <a:t>the daughter cells</a:t>
            </a:r>
          </a:p>
        </p:txBody>
      </p:sp>
      <p:pic>
        <p:nvPicPr>
          <p:cNvPr id="2048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3844925"/>
            <a:ext cx="306228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Spindle Fibres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Protein structures that guide chromosomes during cell division</a:t>
            </a:r>
          </a:p>
          <a:p>
            <a:pPr eaLnBrk="1" hangingPunct="1"/>
            <a:r>
              <a:rPr lang="en-US" altLang="en-US" smtClean="0"/>
              <a:t>Attach to chromosomes at the centromere</a:t>
            </a:r>
          </a:p>
          <a:p>
            <a:pPr eaLnBrk="1" hangingPunct="1"/>
            <a:r>
              <a:rPr lang="en-US" altLang="en-US" smtClean="0"/>
              <a:t>Pulling on centromere causes sister chromosome to separate to their respective poles</a:t>
            </a:r>
          </a:p>
        </p:txBody>
      </p:sp>
      <p:pic>
        <p:nvPicPr>
          <p:cNvPr id="22532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883025"/>
            <a:ext cx="70929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8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992563"/>
            <a:ext cx="32527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992563"/>
            <a:ext cx="58547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Interphase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9000" cy="236537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ea typeface="ＭＳ Ｐゴシック" charset="0"/>
              </a:rPr>
              <a:t>Non-dividing phases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ea typeface="ＭＳ Ｐゴシック" charset="0"/>
              </a:rPr>
              <a:t>A cell spends </a:t>
            </a:r>
            <a:r>
              <a:rPr lang="en-US" sz="3200" dirty="0">
                <a:ea typeface="ＭＳ Ｐゴシック" charset="0"/>
              </a:rPr>
              <a:t>around 90% of its time in interphase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ea typeface="ＭＳ Ｐゴシック" charset="0"/>
              </a:rPr>
              <a:t>The cell </a:t>
            </a:r>
            <a:r>
              <a:rPr lang="en-US" sz="3200" dirty="0">
                <a:ea typeface="ＭＳ Ｐゴシック" charset="0"/>
              </a:rPr>
              <a:t>grows during interphase, but can only get so big before it is healthier to divide then continue to </a:t>
            </a:r>
            <a:r>
              <a:rPr lang="en-US" sz="3200" dirty="0" smtClean="0">
                <a:ea typeface="ＭＳ Ｐゴシック" charset="0"/>
              </a:rPr>
              <a:t>grow</a:t>
            </a:r>
            <a:endParaRPr lang="en-US" sz="32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Interphase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During this stage cell takes in nutrients, grows, and other normal cell functions</a:t>
            </a:r>
          </a:p>
          <a:p>
            <a:pPr eaLnBrk="1" hangingPunct="1"/>
            <a:r>
              <a:rPr lang="en-US" altLang="en-US" smtClean="0"/>
              <a:t>3 phases of the cell cycle occur during interphase</a:t>
            </a:r>
          </a:p>
          <a:p>
            <a:pPr lvl="1" eaLnBrk="1" hangingPunct="1"/>
            <a:r>
              <a:rPr lang="en-US" altLang="en-US" smtClean="0"/>
              <a:t>G1 phase</a:t>
            </a:r>
          </a:p>
          <a:p>
            <a:pPr lvl="1" eaLnBrk="1" hangingPunct="1"/>
            <a:r>
              <a:rPr lang="en-US" altLang="en-US" smtClean="0"/>
              <a:t>S phase</a:t>
            </a:r>
          </a:p>
          <a:p>
            <a:pPr lvl="1" eaLnBrk="1" hangingPunct="1"/>
            <a:r>
              <a:rPr lang="en-US" altLang="en-US" smtClean="0"/>
              <a:t>G2 phase</a:t>
            </a:r>
          </a:p>
        </p:txBody>
      </p:sp>
      <p:sp>
        <p:nvSpPr>
          <p:cNvPr id="2765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46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1047</Words>
  <Application>Microsoft Office PowerPoint</Application>
  <PresentationFormat>On-screen Show (4:3)</PresentationFormat>
  <Paragraphs>193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Genetics Review</vt:lpstr>
      <vt:lpstr>Life of a Cell</vt:lpstr>
      <vt:lpstr>Cell Cycle</vt:lpstr>
      <vt:lpstr>Cell Cycle</vt:lpstr>
      <vt:lpstr>Chromosomes</vt:lpstr>
      <vt:lpstr>Chromosomes</vt:lpstr>
      <vt:lpstr>Spindle Fibres</vt:lpstr>
      <vt:lpstr>Interphase</vt:lpstr>
      <vt:lpstr>Interphase </vt:lpstr>
      <vt:lpstr>Mitotic Phase</vt:lpstr>
      <vt:lpstr>Mitosis</vt:lpstr>
      <vt:lpstr>1. Prophase</vt:lpstr>
      <vt:lpstr>1. Prophase</vt:lpstr>
      <vt:lpstr>2. Metaphase</vt:lpstr>
      <vt:lpstr>3. Anaphase</vt:lpstr>
      <vt:lpstr>4. Telophase</vt:lpstr>
      <vt:lpstr>Cytokinesis</vt:lpstr>
      <vt:lpstr>Meiosis</vt:lpstr>
      <vt:lpstr>Meiosis</vt:lpstr>
      <vt:lpstr>Meiosis</vt:lpstr>
      <vt:lpstr>Meiosis I</vt:lpstr>
      <vt:lpstr>Meiosis I</vt:lpstr>
      <vt:lpstr>Crossing Over</vt:lpstr>
      <vt:lpstr>Crossing Over</vt:lpstr>
      <vt:lpstr>Meiosis I</vt:lpstr>
      <vt:lpstr>Meiosis I</vt:lpstr>
      <vt:lpstr>Meiosis I</vt:lpstr>
      <vt:lpstr>Meiosis II</vt:lpstr>
      <vt:lpstr>Meiosis II</vt:lpstr>
      <vt:lpstr>Meiosis II</vt:lpstr>
      <vt:lpstr>Meiosis II</vt:lpstr>
      <vt:lpstr>Meiosis II</vt:lpstr>
      <vt:lpstr>Meiosis II</vt:lpstr>
      <vt:lpstr>Punnett Squares</vt:lpstr>
      <vt:lpstr>Pedigrees</vt:lpstr>
      <vt:lpstr>Pedigrees</vt:lpstr>
      <vt:lpstr>PowerPoint Presentation</vt:lpstr>
      <vt:lpstr>For the rest of class…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Natalie</cp:lastModifiedBy>
  <cp:revision>5</cp:revision>
  <dcterms:created xsi:type="dcterms:W3CDTF">2015-10-30T14:19:10Z</dcterms:created>
  <dcterms:modified xsi:type="dcterms:W3CDTF">2015-10-30T16:13:08Z</dcterms:modified>
</cp:coreProperties>
</file>