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sldIdLst>
    <p:sldId id="256" r:id="rId2"/>
    <p:sldId id="257" r:id="rId3"/>
    <p:sldId id="262" r:id="rId4"/>
    <p:sldId id="263" r:id="rId5"/>
    <p:sldId id="264" r:id="rId6"/>
    <p:sldId id="258" r:id="rId7"/>
    <p:sldId id="259" r:id="rId8"/>
    <p:sldId id="260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790" autoAdjust="0"/>
  </p:normalViewPr>
  <p:slideViewPr>
    <p:cSldViewPr>
      <p:cViewPr varScale="1">
        <p:scale>
          <a:sx n="63" d="100"/>
          <a:sy n="63" d="100"/>
        </p:scale>
        <p:origin x="-15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17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581C4E-F782-44BD-96F3-4069084A55D4}" type="datetimeFigureOut">
              <a:rPr lang="en-CA" smtClean="0"/>
              <a:t>26/10/2015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F333C9-740D-4547-9139-A9EC7622FF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3006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Ask</a:t>
            </a:r>
            <a:r>
              <a:rPr lang="en-CA" baseline="0" dirty="0" smtClean="0"/>
              <a:t> students what kind of change their disorder is (turner, </a:t>
            </a:r>
            <a:r>
              <a:rPr lang="en-CA" baseline="0" dirty="0" err="1" smtClean="0"/>
              <a:t>klinefelter</a:t>
            </a:r>
            <a:r>
              <a:rPr lang="en-CA" baseline="0" dirty="0" smtClean="0"/>
              <a:t>, </a:t>
            </a:r>
            <a:r>
              <a:rPr lang="en-CA" baseline="0" dirty="0" err="1" smtClean="0"/>
              <a:t>tay-sachs</a:t>
            </a:r>
            <a:r>
              <a:rPr lang="en-CA" baseline="0" dirty="0" smtClean="0"/>
              <a:t>, sickle cell)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333C9-740D-4547-9139-A9EC7622FF35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7372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 smtClean="0"/>
              <a:t>Mutation on chromosome 7 that affects the production of a protein that helps move salt into and out of cells</a:t>
            </a:r>
          </a:p>
          <a:p>
            <a:endParaRPr lang="en-CA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 smtClean="0"/>
              <a:t>Mutation on chromosome 9 that affects production of an enzyme that breaks down galactose, a sugar in dairy products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 smtClean="0"/>
              <a:t>Mutation on</a:t>
            </a:r>
            <a:r>
              <a:rPr lang="en-CA" baseline="0" dirty="0" smtClean="0"/>
              <a:t> chromosome 17 that affects protein production that controls cell division</a:t>
            </a:r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333C9-740D-4547-9139-A9EC7622FF35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1334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E12C60F-8E2D-4862-B1ED-2BCA03426BCB}" type="datetimeFigureOut">
              <a:rPr lang="en-CA" smtClean="0"/>
              <a:t>26/10/2015</a:t>
            </a:fld>
            <a:endParaRPr lang="en-C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3F1AC3B-2122-4860-95C9-DB4D4971312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2C60F-8E2D-4862-B1ED-2BCA03426BCB}" type="datetimeFigureOut">
              <a:rPr lang="en-CA" smtClean="0"/>
              <a:t>26/10/2015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F1AC3B-2122-4860-95C9-DB4D4971312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2C60F-8E2D-4862-B1ED-2BCA03426BCB}" type="datetimeFigureOut">
              <a:rPr lang="en-CA" smtClean="0"/>
              <a:t>26/10/2015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F1AC3B-2122-4860-95C9-DB4D4971312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2C60F-8E2D-4862-B1ED-2BCA03426BCB}" type="datetimeFigureOut">
              <a:rPr lang="en-CA" smtClean="0"/>
              <a:t>26/10/2015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F1AC3B-2122-4860-95C9-DB4D49713122}" type="slidenum">
              <a:rPr lang="en-CA" smtClean="0"/>
              <a:t>‹#›</a:t>
            </a:fld>
            <a:endParaRPr lang="en-C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2C60F-8E2D-4862-B1ED-2BCA03426BCB}" type="datetimeFigureOut">
              <a:rPr lang="en-CA" smtClean="0"/>
              <a:t>26/10/2015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F1AC3B-2122-4860-95C9-DB4D49713122}" type="slidenum">
              <a:rPr lang="en-CA" smtClean="0"/>
              <a:t>‹#›</a:t>
            </a:fld>
            <a:endParaRPr lang="en-C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2C60F-8E2D-4862-B1ED-2BCA03426BCB}" type="datetimeFigureOut">
              <a:rPr lang="en-CA" smtClean="0"/>
              <a:t>26/10/2015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F1AC3B-2122-4860-95C9-DB4D49713122}" type="slidenum">
              <a:rPr lang="en-CA" smtClean="0"/>
              <a:t>‹#›</a:t>
            </a:fld>
            <a:endParaRPr lang="en-C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2C60F-8E2D-4862-B1ED-2BCA03426BCB}" type="datetimeFigureOut">
              <a:rPr lang="en-CA" smtClean="0"/>
              <a:t>26/10/2015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F1AC3B-2122-4860-95C9-DB4D49713122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2C60F-8E2D-4862-B1ED-2BCA03426BCB}" type="datetimeFigureOut">
              <a:rPr lang="en-CA" smtClean="0"/>
              <a:t>26/10/2015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F1AC3B-2122-4860-95C9-DB4D49713122}" type="slidenum">
              <a:rPr lang="en-CA" smtClean="0"/>
              <a:t>‹#›</a:t>
            </a:fld>
            <a:endParaRPr lang="en-C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12C60F-8E2D-4862-B1ED-2BCA03426BCB}" type="datetimeFigureOut">
              <a:rPr lang="en-CA" smtClean="0"/>
              <a:t>26/10/2015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F1AC3B-2122-4860-95C9-DB4D4971312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E12C60F-8E2D-4862-B1ED-2BCA03426BCB}" type="datetimeFigureOut">
              <a:rPr lang="en-CA" smtClean="0"/>
              <a:t>26/10/2015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F1AC3B-2122-4860-95C9-DB4D49713122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E12C60F-8E2D-4862-B1ED-2BCA03426BCB}" type="datetimeFigureOut">
              <a:rPr lang="en-CA" smtClean="0"/>
              <a:t>26/10/2015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3F1AC3B-2122-4860-95C9-DB4D49713122}" type="slidenum">
              <a:rPr lang="en-CA" smtClean="0"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E12C60F-8E2D-4862-B1ED-2BCA03426BCB}" type="datetimeFigureOut">
              <a:rPr lang="en-CA" smtClean="0"/>
              <a:t>26/10/2015</a:t>
            </a:fld>
            <a:endParaRPr lang="en-C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3F1AC3B-2122-4860-95C9-DB4D49713122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Genetic Disorders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7873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 change in the normal DNA sequence is called a </a:t>
            </a:r>
            <a:r>
              <a:rPr lang="en-CA" b="1" dirty="0" smtClean="0"/>
              <a:t>mutation</a:t>
            </a:r>
            <a:endParaRPr lang="en-CA" dirty="0" smtClean="0"/>
          </a:p>
          <a:p>
            <a:r>
              <a:rPr lang="en-CA" dirty="0" smtClean="0"/>
              <a:t>If the change is severe the baby may die while in utero or just after birth</a:t>
            </a:r>
          </a:p>
          <a:p>
            <a:r>
              <a:rPr lang="en-CA" dirty="0" smtClean="0"/>
              <a:t>Less severe mutations cause disorders than many people live with</a:t>
            </a:r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Genetic Disorders</a:t>
            </a:r>
            <a:endParaRPr lang="en-C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2024" y="4221088"/>
            <a:ext cx="5328592" cy="2465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9567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Affects protein production</a:t>
            </a:r>
          </a:p>
          <a:p>
            <a:r>
              <a:rPr lang="en-CA" dirty="0" smtClean="0"/>
              <a:t>Can be recessive or dominant</a:t>
            </a:r>
          </a:p>
          <a:p>
            <a:pPr lvl="1"/>
            <a:r>
              <a:rPr lang="en-CA" dirty="0" smtClean="0"/>
              <a:t>If it is dominant, they only need one allele to have the disorder</a:t>
            </a:r>
          </a:p>
          <a:p>
            <a:pPr lvl="1"/>
            <a:r>
              <a:rPr lang="en-CA" dirty="0" smtClean="0"/>
              <a:t>If it is recessive, both of their alleles need to be the alleles for the disorder</a:t>
            </a:r>
          </a:p>
          <a:p>
            <a:pPr lvl="1"/>
            <a:r>
              <a:rPr lang="en-CA" dirty="0" smtClean="0"/>
              <a:t>If someone has only one allele for a recessive disorder they do not exhibit symptoms but they are </a:t>
            </a:r>
            <a:r>
              <a:rPr lang="en-CA" b="1" dirty="0" smtClean="0"/>
              <a:t>carriers</a:t>
            </a:r>
            <a:r>
              <a:rPr lang="en-CA" dirty="0" smtClean="0"/>
              <a:t> of the allele for the disorder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Mutations on a Single </a:t>
            </a:r>
            <a:r>
              <a:rPr lang="en-CA" dirty="0"/>
              <a:t>G</a:t>
            </a:r>
            <a:r>
              <a:rPr lang="en-CA" dirty="0" smtClean="0"/>
              <a:t>ene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66990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026563"/>
          </a:xfrm>
        </p:spPr>
        <p:txBody>
          <a:bodyPr/>
          <a:lstStyle/>
          <a:p>
            <a:r>
              <a:rPr lang="en-CA" dirty="0" smtClean="0"/>
              <a:t>Cystic Fibrosis</a:t>
            </a:r>
          </a:p>
          <a:p>
            <a:pPr lvl="1"/>
            <a:r>
              <a:rPr lang="en-CA" dirty="0" smtClean="0"/>
              <a:t>Recessive</a:t>
            </a:r>
          </a:p>
          <a:p>
            <a:pPr lvl="1"/>
            <a:r>
              <a:rPr lang="en-CA" dirty="0" smtClean="0"/>
              <a:t>1 in 3600 Canadians affected</a:t>
            </a:r>
          </a:p>
          <a:p>
            <a:pPr lvl="1"/>
            <a:r>
              <a:rPr lang="en-CA" dirty="0" smtClean="0"/>
              <a:t>Mutation on chromosome 7</a:t>
            </a:r>
          </a:p>
          <a:p>
            <a:r>
              <a:rPr lang="en-CA" dirty="0" err="1" smtClean="0"/>
              <a:t>Galactosemia</a:t>
            </a:r>
            <a:endParaRPr lang="en-CA" dirty="0" smtClean="0"/>
          </a:p>
          <a:p>
            <a:pPr lvl="1"/>
            <a:r>
              <a:rPr lang="en-CA" dirty="0" smtClean="0"/>
              <a:t>Recessive</a:t>
            </a:r>
          </a:p>
          <a:p>
            <a:pPr lvl="1"/>
            <a:r>
              <a:rPr lang="en-CA" dirty="0" smtClean="0"/>
              <a:t>1 in 60 000 Canadians affected</a:t>
            </a:r>
          </a:p>
          <a:p>
            <a:pPr lvl="1"/>
            <a:r>
              <a:rPr lang="en-CA" dirty="0" smtClean="0"/>
              <a:t>Mutation on chromosome 9</a:t>
            </a:r>
          </a:p>
          <a:p>
            <a:r>
              <a:rPr lang="en-CA" dirty="0" smtClean="0"/>
              <a:t>Neurofibromatosis Type 1</a:t>
            </a:r>
          </a:p>
          <a:p>
            <a:pPr lvl="1"/>
            <a:r>
              <a:rPr lang="en-CA" dirty="0" smtClean="0"/>
              <a:t>Dominant</a:t>
            </a:r>
          </a:p>
          <a:p>
            <a:pPr lvl="1"/>
            <a:r>
              <a:rPr lang="en-CA" dirty="0" smtClean="0"/>
              <a:t>1 in 3000-4000 Canadian affected</a:t>
            </a:r>
          </a:p>
          <a:p>
            <a:pPr lvl="1"/>
            <a:r>
              <a:rPr lang="en-CA" dirty="0" smtClean="0"/>
              <a:t>Mutation on chromosome 17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6808"/>
            <a:ext cx="8229600" cy="1143000"/>
          </a:xfrm>
        </p:spPr>
        <p:txBody>
          <a:bodyPr/>
          <a:lstStyle/>
          <a:p>
            <a:r>
              <a:rPr lang="en-CA" dirty="0" smtClean="0"/>
              <a:t>Mutations on a Single Gene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23885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U</a:t>
            </a:r>
            <a:r>
              <a:rPr lang="en-CA" dirty="0" smtClean="0"/>
              <a:t>se </a:t>
            </a:r>
            <a:r>
              <a:rPr lang="en-CA" dirty="0"/>
              <a:t>appropriate terminology related to </a:t>
            </a:r>
            <a:r>
              <a:rPr lang="en-CA" dirty="0" smtClean="0"/>
              <a:t>genetics such as </a:t>
            </a:r>
            <a:r>
              <a:rPr lang="it-IT" i="1" dirty="0" smtClean="0"/>
              <a:t>hemophilia </a:t>
            </a:r>
            <a:r>
              <a:rPr lang="it-IT" dirty="0" smtClean="0"/>
              <a:t>and</a:t>
            </a:r>
            <a:r>
              <a:rPr lang="it-IT" i="1" dirty="0" smtClean="0"/>
              <a:t> </a:t>
            </a:r>
            <a:r>
              <a:rPr lang="en-CA" i="1" dirty="0" smtClean="0"/>
              <a:t>trisomy.</a:t>
            </a:r>
          </a:p>
          <a:p>
            <a:endParaRPr lang="en-CA" i="1" dirty="0"/>
          </a:p>
          <a:p>
            <a:r>
              <a:rPr lang="en-CA" dirty="0"/>
              <a:t>D</a:t>
            </a:r>
            <a:r>
              <a:rPr lang="en-CA" dirty="0" smtClean="0"/>
              <a:t>escribe </a:t>
            </a:r>
            <a:r>
              <a:rPr lang="en-CA" dirty="0"/>
              <a:t>some genetic disorders that </a:t>
            </a:r>
            <a:r>
              <a:rPr lang="en-CA" dirty="0" smtClean="0"/>
              <a:t>are caused </a:t>
            </a:r>
            <a:r>
              <a:rPr lang="en-CA" dirty="0"/>
              <a:t>by chromosomal abnormalities (</a:t>
            </a:r>
            <a:r>
              <a:rPr lang="en-CA" dirty="0" err="1"/>
              <a:t>e.g</a:t>
            </a:r>
            <a:r>
              <a:rPr lang="en-CA" dirty="0" err="1" smtClean="0"/>
              <a:t>.,non</a:t>
            </a:r>
            <a:r>
              <a:rPr lang="en-CA" dirty="0" smtClean="0"/>
              <a:t>-disjunction</a:t>
            </a:r>
            <a:r>
              <a:rPr lang="en-CA" dirty="0"/>
              <a:t>) or other genetic </a:t>
            </a:r>
            <a:r>
              <a:rPr lang="en-CA" dirty="0" smtClean="0"/>
              <a:t>mutations.</a:t>
            </a:r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Learning Goals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58415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What mutation has occurred to cause this disorder?</a:t>
            </a:r>
          </a:p>
          <a:p>
            <a:pPr lvl="1"/>
            <a:r>
              <a:rPr lang="en-CA" dirty="0" smtClean="0"/>
              <a:t>Down Syndrome is also called trisomy 21</a:t>
            </a:r>
          </a:p>
          <a:p>
            <a:pPr lvl="1"/>
            <a:r>
              <a:rPr lang="en-CA" dirty="0" smtClean="0"/>
              <a:t>They have an extra copy of chromosome 21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Case Study: Down Syndrome</a:t>
            </a:r>
            <a:endParaRPr lang="en-C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140968"/>
            <a:ext cx="5127649" cy="3621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3995936" y="6165304"/>
            <a:ext cx="936104" cy="597658"/>
          </a:xfrm>
          <a:prstGeom prst="ellipse">
            <a:avLst/>
          </a:prstGeom>
          <a:noFill/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925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How common is this disorder</a:t>
            </a:r>
          </a:p>
          <a:p>
            <a:pPr lvl="1"/>
            <a:r>
              <a:rPr lang="en-CA" dirty="0" smtClean="0"/>
              <a:t>1 in 800 live births is a baby with Down Syndrome</a:t>
            </a:r>
          </a:p>
          <a:p>
            <a:pPr lvl="1"/>
            <a:r>
              <a:rPr lang="en-CA" dirty="0" smtClean="0"/>
              <a:t>This is very common</a:t>
            </a:r>
          </a:p>
          <a:p>
            <a:pPr lvl="1"/>
            <a:endParaRPr lang="en-CA" dirty="0"/>
          </a:p>
          <a:p>
            <a:r>
              <a:rPr lang="en-CA" dirty="0" smtClean="0"/>
              <a:t>Is this disorder caused by a mutation to autosomal chromosomes or sex chromosomes? Is it dominant or recessive?</a:t>
            </a:r>
          </a:p>
          <a:p>
            <a:pPr lvl="1"/>
            <a:r>
              <a:rPr lang="en-CA" dirty="0" smtClean="0"/>
              <a:t>Down Syndrome is an autosomal disorder, it is found at chromosome 21</a:t>
            </a:r>
            <a:endParaRPr lang="en-CA" dirty="0"/>
          </a:p>
          <a:p>
            <a:pPr lvl="1"/>
            <a:r>
              <a:rPr lang="en-CA" dirty="0" smtClean="0"/>
              <a:t>It is neither dominant or recessive because there is a whole extra chromosome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Case Study: Down Syndrome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38203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Symptoms</a:t>
            </a:r>
          </a:p>
          <a:p>
            <a:pPr lvl="1"/>
            <a:r>
              <a:rPr lang="en-CA" dirty="0" smtClean="0"/>
              <a:t>Excess </a:t>
            </a:r>
            <a:r>
              <a:rPr lang="en-CA" dirty="0"/>
              <a:t>genetic information and </a:t>
            </a:r>
            <a:r>
              <a:rPr lang="en-CA" dirty="0" smtClean="0"/>
              <a:t>an unpaired </a:t>
            </a:r>
            <a:r>
              <a:rPr lang="en-CA" dirty="0"/>
              <a:t>chromosome in every </a:t>
            </a:r>
            <a:r>
              <a:rPr lang="en-CA" dirty="0" smtClean="0"/>
              <a:t>cell</a:t>
            </a:r>
          </a:p>
          <a:p>
            <a:pPr lvl="1"/>
            <a:r>
              <a:rPr lang="en-CA" sz="2400" dirty="0"/>
              <a:t>R</a:t>
            </a:r>
            <a:r>
              <a:rPr lang="en-CA" sz="2400" dirty="0" smtClean="0"/>
              <a:t>ound</a:t>
            </a:r>
            <a:r>
              <a:rPr lang="en-CA" sz="2400" dirty="0"/>
              <a:t>, full </a:t>
            </a:r>
            <a:r>
              <a:rPr lang="en-CA" sz="2400" dirty="0" smtClean="0"/>
              <a:t>face</a:t>
            </a:r>
          </a:p>
          <a:p>
            <a:pPr lvl="1"/>
            <a:r>
              <a:rPr lang="en-CA" sz="2400" dirty="0" smtClean="0"/>
              <a:t>Short height</a:t>
            </a:r>
          </a:p>
          <a:p>
            <a:pPr lvl="1"/>
            <a:r>
              <a:rPr lang="en-CA" sz="2400" dirty="0" smtClean="0"/>
              <a:t>Large forehead</a:t>
            </a:r>
          </a:p>
          <a:p>
            <a:pPr lvl="1"/>
            <a:r>
              <a:rPr lang="en-CA" sz="2400" dirty="0" smtClean="0"/>
              <a:t>May cause developmental and social delays</a:t>
            </a:r>
            <a:endParaRPr lang="en-CA" dirty="0" smtClean="0"/>
          </a:p>
          <a:p>
            <a:pPr lvl="1"/>
            <a:endParaRPr lang="en-CA" dirty="0"/>
          </a:p>
          <a:p>
            <a:r>
              <a:rPr lang="en-CA" dirty="0" smtClean="0"/>
              <a:t>Treatment</a:t>
            </a:r>
          </a:p>
          <a:p>
            <a:pPr lvl="1"/>
            <a:r>
              <a:rPr lang="en-CA" dirty="0" smtClean="0"/>
              <a:t>Occupational and physical therapy</a:t>
            </a:r>
          </a:p>
          <a:p>
            <a:pPr lvl="1"/>
            <a:r>
              <a:rPr lang="en-CA" dirty="0" smtClean="0"/>
              <a:t>Based on individual needs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Case Study: Down Syndrome</a:t>
            </a:r>
            <a:endParaRPr lang="en-CA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5537" y="4581128"/>
            <a:ext cx="2938463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6897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5188032"/>
          </a:xfrm>
        </p:spPr>
        <p:txBody>
          <a:bodyPr/>
          <a:lstStyle/>
          <a:p>
            <a:r>
              <a:rPr lang="en-CA" dirty="0" smtClean="0"/>
              <a:t>With your home group, decide who will research the following diseases</a:t>
            </a:r>
          </a:p>
          <a:p>
            <a:pPr lvl="1"/>
            <a:r>
              <a:rPr lang="en-CA" dirty="0" smtClean="0"/>
              <a:t>Turner Syndrome</a:t>
            </a:r>
          </a:p>
          <a:p>
            <a:pPr lvl="1"/>
            <a:r>
              <a:rPr lang="en-CA" dirty="0" err="1"/>
              <a:t>Tay-Sach’s</a:t>
            </a:r>
            <a:r>
              <a:rPr lang="en-CA" dirty="0"/>
              <a:t> </a:t>
            </a:r>
            <a:r>
              <a:rPr lang="en-CA" dirty="0" smtClean="0"/>
              <a:t>Disease</a:t>
            </a:r>
          </a:p>
          <a:p>
            <a:pPr lvl="1"/>
            <a:r>
              <a:rPr lang="en-CA" dirty="0" smtClean="0"/>
              <a:t>Klinefelter Syndrome</a:t>
            </a:r>
          </a:p>
          <a:p>
            <a:pPr lvl="1"/>
            <a:r>
              <a:rPr lang="en-CA" dirty="0" smtClean="0"/>
              <a:t>Sickle Cell Anemia</a:t>
            </a:r>
          </a:p>
          <a:p>
            <a:r>
              <a:rPr lang="en-CA" dirty="0" smtClean="0"/>
              <a:t>If your group has 5 people in it, 2 people can research the same disease</a:t>
            </a:r>
          </a:p>
          <a:p>
            <a:r>
              <a:rPr lang="en-CA" sz="2000" dirty="0" smtClean="0"/>
              <a:t>Home groups: </a:t>
            </a:r>
          </a:p>
          <a:p>
            <a:pPr lvl="1"/>
            <a:r>
              <a:rPr lang="en-CA" sz="1600" dirty="0" smtClean="0"/>
              <a:t>1: Kayla, Ethan, Jena, Mathew, </a:t>
            </a:r>
            <a:r>
              <a:rPr lang="en-CA" sz="1600" dirty="0" err="1" smtClean="0"/>
              <a:t>Jahaziel</a:t>
            </a:r>
            <a:endParaRPr lang="en-CA" sz="1600" dirty="0" smtClean="0"/>
          </a:p>
          <a:p>
            <a:pPr lvl="1"/>
            <a:r>
              <a:rPr lang="en-CA" sz="1600" dirty="0" smtClean="0"/>
              <a:t>2: Andrew, Mariah, Danny, Joe</a:t>
            </a:r>
          </a:p>
          <a:p>
            <a:pPr lvl="1"/>
            <a:r>
              <a:rPr lang="en-CA" sz="1600" dirty="0" smtClean="0"/>
              <a:t>3: Sebastian, Nicole, Hunter Murray, Jen</a:t>
            </a:r>
          </a:p>
          <a:p>
            <a:pPr lvl="1"/>
            <a:r>
              <a:rPr lang="en-CA" sz="1600" dirty="0" smtClean="0"/>
              <a:t>4. Kaitlyn, </a:t>
            </a:r>
            <a:r>
              <a:rPr lang="en-CA" sz="1600" dirty="0" err="1" smtClean="0"/>
              <a:t>Jahnaya</a:t>
            </a:r>
            <a:r>
              <a:rPr lang="en-CA" sz="1600" dirty="0" smtClean="0"/>
              <a:t>, Jacob, Meghan Mathieson</a:t>
            </a:r>
          </a:p>
          <a:p>
            <a:pPr lvl="1"/>
            <a:r>
              <a:rPr lang="en-CA" sz="1600" dirty="0" smtClean="0"/>
              <a:t>5. Megan </a:t>
            </a:r>
            <a:r>
              <a:rPr lang="en-CA" sz="1600" dirty="0" err="1" smtClean="0"/>
              <a:t>Slemmonds</a:t>
            </a:r>
            <a:r>
              <a:rPr lang="en-CA" sz="1600" dirty="0" smtClean="0"/>
              <a:t>, Cole, Colton, Emily, Hunter </a:t>
            </a:r>
            <a:r>
              <a:rPr lang="en-CA" sz="1600" dirty="0" err="1" smtClean="0"/>
              <a:t>Gebauer</a:t>
            </a:r>
            <a:endParaRPr lang="en-CA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n-CA" dirty="0" smtClean="0"/>
              <a:t>Genetics Research Activity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20820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Now move into your expert groups (everyone that is researching the same disease)</a:t>
            </a:r>
          </a:p>
          <a:p>
            <a:r>
              <a:rPr lang="en-CA" dirty="0" smtClean="0"/>
              <a:t>With your group, use all of your resources (text book, information sheet, chrome books) to fill out your organizer</a:t>
            </a:r>
          </a:p>
          <a:p>
            <a:endParaRPr lang="en-CA" dirty="0"/>
          </a:p>
          <a:p>
            <a:r>
              <a:rPr lang="en-CA" dirty="0" smtClean="0"/>
              <a:t>Let me know if you have any questions, happy researching!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Genetics Research Activity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05378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Move back to your home groups and tell the other members of the group about the disease you researched</a:t>
            </a:r>
          </a:p>
          <a:p>
            <a:r>
              <a:rPr lang="en-CA" dirty="0" smtClean="0"/>
              <a:t>If you are not presenting </a:t>
            </a:r>
            <a:r>
              <a:rPr lang="en-CA" b="1" dirty="0" smtClean="0"/>
              <a:t>be sure to take notes</a:t>
            </a:r>
            <a:r>
              <a:rPr lang="en-CA" dirty="0" smtClean="0"/>
              <a:t> there will be a section about disorders on your test</a:t>
            </a:r>
          </a:p>
          <a:p>
            <a:pPr lvl="1"/>
            <a:r>
              <a:rPr lang="en-CA" dirty="0" smtClean="0"/>
              <a:t>You can take notes in point form or you can make yourself another organizer on a lined sheet of paper</a:t>
            </a:r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Genetics Research Activity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25880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 </a:t>
            </a:r>
            <a:r>
              <a:rPr lang="en-CA" b="1" dirty="0" smtClean="0"/>
              <a:t>genetic disorder</a:t>
            </a:r>
            <a:r>
              <a:rPr lang="en-CA" dirty="0" smtClean="0"/>
              <a:t> is an illness caused by genetic changes to a person’s DNA</a:t>
            </a:r>
          </a:p>
          <a:p>
            <a:r>
              <a:rPr lang="en-CA" dirty="0" smtClean="0"/>
              <a:t>These changes can be:</a:t>
            </a:r>
          </a:p>
          <a:p>
            <a:pPr lvl="1"/>
            <a:r>
              <a:rPr lang="en-CA" dirty="0" smtClean="0"/>
              <a:t>A change to a single gene that affects protein production</a:t>
            </a:r>
          </a:p>
          <a:p>
            <a:pPr lvl="1"/>
            <a:r>
              <a:rPr lang="en-CA" dirty="0" smtClean="0"/>
              <a:t>An increase or decrease in the number of chromosomes</a:t>
            </a:r>
          </a:p>
          <a:p>
            <a:pPr lvl="1"/>
            <a:r>
              <a:rPr lang="en-CA" dirty="0" smtClean="0"/>
              <a:t>Multiple changes to one or more genes combined with environmental factors</a:t>
            </a:r>
          </a:p>
          <a:p>
            <a:pPr lvl="2"/>
            <a:r>
              <a:rPr lang="en-CA" dirty="0" smtClean="0"/>
              <a:t>Cancer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Genetic Disorders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550606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134</TotalTime>
  <Words>662</Words>
  <Application>Microsoft Office PowerPoint</Application>
  <PresentationFormat>On-screen Show (4:3)</PresentationFormat>
  <Paragraphs>88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Genetic Disorders</vt:lpstr>
      <vt:lpstr>Learning Goals</vt:lpstr>
      <vt:lpstr>Case Study: Down Syndrome</vt:lpstr>
      <vt:lpstr>Case Study: Down Syndrome</vt:lpstr>
      <vt:lpstr>Case Study: Down Syndrome</vt:lpstr>
      <vt:lpstr>Genetics Research Activity</vt:lpstr>
      <vt:lpstr>Genetics Research Activity</vt:lpstr>
      <vt:lpstr>Genetics Research Activity</vt:lpstr>
      <vt:lpstr>Genetic Disorders</vt:lpstr>
      <vt:lpstr>Genetic Disorders</vt:lpstr>
      <vt:lpstr>Mutations on a Single Gene</vt:lpstr>
      <vt:lpstr>Mutations on a Single Gene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Genetic Disorders</dc:title>
  <dc:creator>Natalie</dc:creator>
  <cp:lastModifiedBy>Natalie</cp:lastModifiedBy>
  <cp:revision>28</cp:revision>
  <dcterms:created xsi:type="dcterms:W3CDTF">2015-10-21T12:57:18Z</dcterms:created>
  <dcterms:modified xsi:type="dcterms:W3CDTF">2015-10-26T17:39:34Z</dcterms:modified>
</cp:coreProperties>
</file>