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9" r:id="rId2"/>
    <p:sldId id="256" r:id="rId3"/>
    <p:sldId id="258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63232-6544-48E9-9FD8-A7A72E79B569}" type="datetimeFigureOut">
              <a:rPr lang="en-CA" smtClean="0"/>
              <a:t>19/09/2016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E1FDB-4577-4626-9F10-13F15333A1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2918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E1FDB-4577-4626-9F10-13F15333A112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8896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7006-0F5E-4FBE-B63B-674DC09E10A7}" type="datetimeFigureOut">
              <a:rPr lang="en-CA" smtClean="0"/>
              <a:t>19/09/2016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792A7A0-0FA1-49F7-880E-3C7C48E39CA8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7006-0F5E-4FBE-B63B-674DC09E10A7}" type="datetimeFigureOut">
              <a:rPr lang="en-CA" smtClean="0"/>
              <a:t>19/09/2016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A7A0-0FA1-49F7-880E-3C7C48E39CA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7006-0F5E-4FBE-B63B-674DC09E10A7}" type="datetimeFigureOut">
              <a:rPr lang="en-CA" smtClean="0"/>
              <a:t>19/09/2016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A7A0-0FA1-49F7-880E-3C7C48E39CA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7006-0F5E-4FBE-B63B-674DC09E10A7}" type="datetimeFigureOut">
              <a:rPr lang="en-CA" smtClean="0"/>
              <a:t>19/09/2016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A7A0-0FA1-49F7-880E-3C7C48E39CA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7006-0F5E-4FBE-B63B-674DC09E10A7}" type="datetimeFigureOut">
              <a:rPr lang="en-CA" smtClean="0"/>
              <a:t>19/09/2016</a:t>
            </a:fld>
            <a:endParaRPr lang="en-CA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A7A0-0FA1-49F7-880E-3C7C48E39CA8}" type="slidenum">
              <a:rPr lang="en-CA" smtClean="0"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7006-0F5E-4FBE-B63B-674DC09E10A7}" type="datetimeFigureOut">
              <a:rPr lang="en-CA" smtClean="0"/>
              <a:t>19/09/2016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A7A0-0FA1-49F7-880E-3C7C48E39CA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7006-0F5E-4FBE-B63B-674DC09E10A7}" type="datetimeFigureOut">
              <a:rPr lang="en-CA" smtClean="0"/>
              <a:t>19/09/2016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A7A0-0FA1-49F7-880E-3C7C48E39CA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7006-0F5E-4FBE-B63B-674DC09E10A7}" type="datetimeFigureOut">
              <a:rPr lang="en-CA" smtClean="0"/>
              <a:t>19/09/2016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A7A0-0FA1-49F7-880E-3C7C48E39CA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7006-0F5E-4FBE-B63B-674DC09E10A7}" type="datetimeFigureOut">
              <a:rPr lang="en-CA" smtClean="0"/>
              <a:t>19/09/2016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A7A0-0FA1-49F7-880E-3C7C48E39CA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7006-0F5E-4FBE-B63B-674DC09E10A7}" type="datetimeFigureOut">
              <a:rPr lang="en-CA" smtClean="0"/>
              <a:t>19/09/2016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A7A0-0FA1-49F7-880E-3C7C48E39CA8}" type="slidenum">
              <a:rPr lang="en-CA" smtClean="0"/>
              <a:t>‹#›</a:t>
            </a:fld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7006-0F5E-4FBE-B63B-674DC09E10A7}" type="datetimeFigureOut">
              <a:rPr lang="en-CA" smtClean="0"/>
              <a:t>19/09/2016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A7A0-0FA1-49F7-880E-3C7C48E39CA8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8917006-0F5E-4FBE-B63B-674DC09E10A7}" type="datetimeFigureOut">
              <a:rPr lang="en-CA" smtClean="0"/>
              <a:t>19/09/2016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792A7A0-0FA1-49F7-880E-3C7C48E39CA8}" type="slidenum">
              <a:rPr lang="en-CA" smtClean="0"/>
              <a:t>‹#›</a:t>
            </a:fld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1026" name="Picture 2" descr="C:\Users\Natalie\Pictures\Screenshots\Science Classroom\Biology\Bcn9XJSIUAAnu-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772816"/>
            <a:ext cx="4219575" cy="490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5000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PEOE TIME!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484784"/>
            <a:ext cx="4065041" cy="5240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2049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Cell Division for Repair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Cells die all the time, you shed millions of dead skin cells every day</a:t>
            </a:r>
          </a:p>
          <a:p>
            <a:r>
              <a:rPr lang="en-CA" dirty="0" smtClean="0"/>
              <a:t>Cell division is important to make new cells to replace the dead cells</a:t>
            </a:r>
          </a:p>
          <a:p>
            <a:r>
              <a:rPr lang="en-CA" dirty="0" smtClean="0"/>
              <a:t>When you break a bone, or cut your knee, new cells are needed to heal</a:t>
            </a:r>
          </a:p>
          <a:p>
            <a:endParaRPr lang="en-CA" dirty="0"/>
          </a:p>
          <a:p>
            <a:r>
              <a:rPr lang="en-CA" dirty="0" smtClean="0"/>
              <a:t>An organism could not living without cell division!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81214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2.3/2.4</a:t>
            </a:r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Cell Division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12985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Learning Goals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800" dirty="0" smtClean="0"/>
              <a:t>By the end of this lesson I will be able to:</a:t>
            </a:r>
          </a:p>
          <a:p>
            <a:pPr lvl="1"/>
            <a:endParaRPr lang="en-CA" sz="2400" dirty="0" smtClean="0"/>
          </a:p>
          <a:p>
            <a:pPr lvl="1"/>
            <a:r>
              <a:rPr lang="en-CA" sz="2400" dirty="0" smtClean="0"/>
              <a:t>Describe </a:t>
            </a:r>
            <a:r>
              <a:rPr lang="en-CA" sz="2400" dirty="0"/>
              <a:t>the cell cycle in plants and </a:t>
            </a:r>
            <a:r>
              <a:rPr lang="en-CA" sz="2400" dirty="0" smtClean="0"/>
              <a:t>animals, and </a:t>
            </a:r>
            <a:r>
              <a:rPr lang="en-CA" sz="2400" dirty="0"/>
              <a:t>explain the importance of mitosis for </a:t>
            </a:r>
            <a:r>
              <a:rPr lang="en-CA" sz="2400" dirty="0" smtClean="0"/>
              <a:t>the growth </a:t>
            </a:r>
            <a:r>
              <a:rPr lang="en-CA" sz="2400" dirty="0"/>
              <a:t>of cells and repair of </a:t>
            </a:r>
            <a:r>
              <a:rPr lang="en-CA" sz="2400" dirty="0" smtClean="0"/>
              <a:t>tissues</a:t>
            </a:r>
          </a:p>
          <a:p>
            <a:pPr lvl="1"/>
            <a:endParaRPr lang="en-CA" sz="2400" dirty="0"/>
          </a:p>
          <a:p>
            <a:pPr lvl="1"/>
            <a:r>
              <a:rPr lang="en-CA" sz="2400" dirty="0" smtClean="0"/>
              <a:t>Explain what limits cell size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094678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The Importance of Cell Division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52600"/>
            <a:ext cx="3312368" cy="4844752"/>
          </a:xfrm>
        </p:spPr>
        <p:txBody>
          <a:bodyPr>
            <a:normAutofit/>
          </a:bodyPr>
          <a:lstStyle/>
          <a:p>
            <a:r>
              <a:rPr lang="en-CA" dirty="0" smtClean="0"/>
              <a:t>You started as a single </a:t>
            </a:r>
            <a:r>
              <a:rPr lang="en-CA" dirty="0" smtClean="0"/>
              <a:t>cell and now you are made up of trillions of cells!</a:t>
            </a:r>
          </a:p>
          <a:p>
            <a:r>
              <a:rPr lang="en-CA" dirty="0" smtClean="0"/>
              <a:t>This is due to cell division</a:t>
            </a:r>
          </a:p>
          <a:p>
            <a:r>
              <a:rPr lang="en-CA" dirty="0" smtClean="0"/>
              <a:t>Cell division allows organisms to reproduce, grow, and repair damage</a:t>
            </a:r>
            <a:endParaRPr lang="en-CA" dirty="0" smtClean="0"/>
          </a:p>
          <a:p>
            <a:endParaRPr lang="en-CA" dirty="0"/>
          </a:p>
        </p:txBody>
      </p:sp>
      <p:pic>
        <p:nvPicPr>
          <p:cNvPr id="1026" name="Picture 2" descr="Image result for cells divid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1364" y="2049920"/>
            <a:ext cx="5083570" cy="375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3855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Cell Division for Reproduction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44752"/>
          </a:xfrm>
        </p:spPr>
        <p:txBody>
          <a:bodyPr>
            <a:noAutofit/>
          </a:bodyPr>
          <a:lstStyle/>
          <a:p>
            <a:r>
              <a:rPr lang="en-CA" sz="2800" dirty="0" smtClean="0"/>
              <a:t>All cells use cell division to reproduce</a:t>
            </a:r>
          </a:p>
          <a:p>
            <a:r>
              <a:rPr lang="en-CA" sz="2800" dirty="0" smtClean="0"/>
              <a:t>When a cell divides it is called the parent cell and the new cell is called the daughter cell</a:t>
            </a:r>
          </a:p>
          <a:p>
            <a:pPr lvl="1"/>
            <a:r>
              <a:rPr lang="en-CA" sz="2400" dirty="0" smtClean="0"/>
              <a:t>The daughter cell has the </a:t>
            </a:r>
            <a:r>
              <a:rPr lang="en-CA" sz="2400" b="1" dirty="0" smtClean="0"/>
              <a:t>same</a:t>
            </a:r>
            <a:r>
              <a:rPr lang="en-CA" sz="2400" dirty="0" smtClean="0"/>
              <a:t> genetic information as the parent cell</a:t>
            </a:r>
          </a:p>
          <a:p>
            <a:r>
              <a:rPr lang="en-CA" sz="2800" dirty="0" smtClean="0"/>
              <a:t>When a single-celled organism reproduces, it reproduces asexually</a:t>
            </a:r>
          </a:p>
          <a:p>
            <a:pPr lvl="1"/>
            <a:r>
              <a:rPr lang="en-CA" sz="2400" dirty="0" smtClean="0"/>
              <a:t>Only one parent involved</a:t>
            </a:r>
          </a:p>
          <a:p>
            <a:pPr lvl="1"/>
            <a:r>
              <a:rPr lang="en-CA" sz="2400" dirty="0" smtClean="0"/>
              <a:t>Cell divides to create whole new organism that is </a:t>
            </a:r>
            <a:r>
              <a:rPr lang="en-CA" sz="2400" b="1" dirty="0" smtClean="0"/>
              <a:t>genetically identical </a:t>
            </a:r>
            <a:r>
              <a:rPr lang="en-CA" sz="2400" dirty="0" smtClean="0"/>
              <a:t>to the parent</a:t>
            </a:r>
          </a:p>
        </p:txBody>
      </p:sp>
    </p:spTree>
    <p:extLst>
      <p:ext uri="{BB962C8B-B14F-4D97-AF65-F5344CB8AC3E}">
        <p14:creationId xmlns:p14="http://schemas.microsoft.com/office/powerpoint/2010/main" val="3646534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Cell Division for Reproduction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Multicellular organisms can reproduce either sexually or asexually</a:t>
            </a:r>
          </a:p>
          <a:p>
            <a:r>
              <a:rPr lang="en-CA" dirty="0" smtClean="0"/>
              <a:t>Asexual reproduction results in genetically identical offspring to one parent</a:t>
            </a:r>
          </a:p>
          <a:p>
            <a:r>
              <a:rPr lang="en-CA" dirty="0" smtClean="0"/>
              <a:t>Sexual reproduction involves two parents and offspring will have characteristics from each</a:t>
            </a:r>
            <a:endParaRPr lang="en-C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199391"/>
            <a:ext cx="4265524" cy="2586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0508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Cell Division for Reproduction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During sexual reproduction each parent gives a cell</a:t>
            </a:r>
          </a:p>
          <a:p>
            <a:r>
              <a:rPr lang="en-CA" dirty="0" smtClean="0"/>
              <a:t>These cells are not like normal body cells though, they only have half the number of chromosomes</a:t>
            </a:r>
          </a:p>
          <a:p>
            <a:pPr lvl="1"/>
            <a:r>
              <a:rPr lang="en-CA" dirty="0" smtClean="0"/>
              <a:t>Sex cells divide further through meiosis to become haploid</a:t>
            </a:r>
          </a:p>
          <a:p>
            <a:r>
              <a:rPr lang="en-CA" dirty="0" smtClean="0"/>
              <a:t>We call these sex cells </a:t>
            </a:r>
            <a:r>
              <a:rPr lang="en-CA" b="1" dirty="0" smtClean="0"/>
              <a:t>gametes</a:t>
            </a:r>
            <a:endParaRPr lang="en-CA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933056"/>
            <a:ext cx="3744416" cy="2660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7187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Cell Division for Growth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16760"/>
          </a:xfrm>
        </p:spPr>
        <p:txBody>
          <a:bodyPr/>
          <a:lstStyle/>
          <a:p>
            <a:r>
              <a:rPr lang="en-CA" dirty="0" smtClean="0"/>
              <a:t>As a multicellular organism grows, the number of cells increases</a:t>
            </a:r>
          </a:p>
          <a:p>
            <a:pPr lvl="1"/>
            <a:r>
              <a:rPr lang="en-CA" dirty="0" smtClean="0"/>
              <a:t>Think about it: why can’t the cell just grow bigger until it is the size of an adult human?</a:t>
            </a:r>
          </a:p>
          <a:p>
            <a:r>
              <a:rPr lang="en-CA" dirty="0"/>
              <a:t>Plants and animals both been energy, nutrients, water, and </a:t>
            </a:r>
            <a:r>
              <a:rPr lang="en-CA" dirty="0" smtClean="0"/>
              <a:t>gases</a:t>
            </a:r>
          </a:p>
          <a:p>
            <a:r>
              <a:rPr lang="en-CA" dirty="0" smtClean="0"/>
              <a:t>They also need to get rid of waste like carbon dioxide</a:t>
            </a:r>
            <a:endParaRPr lang="en-CA" dirty="0"/>
          </a:p>
          <a:p>
            <a:r>
              <a:rPr lang="en-CA" dirty="0" smtClean="0"/>
              <a:t>Nutrients and chemicals enter and exit the cell across the cell membrane using diffusion</a:t>
            </a:r>
          </a:p>
          <a:p>
            <a:r>
              <a:rPr lang="en-CA" dirty="0" smtClean="0"/>
              <a:t>Water moves in and out by osmosis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73837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Cell Division for growth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During diffusion, chemicals move from and area of </a:t>
            </a:r>
            <a:r>
              <a:rPr lang="en-CA" b="1" dirty="0" smtClean="0"/>
              <a:t>high</a:t>
            </a:r>
            <a:r>
              <a:rPr lang="en-CA" dirty="0" smtClean="0"/>
              <a:t> concentration, to an area of </a:t>
            </a:r>
            <a:r>
              <a:rPr lang="en-CA" b="1" dirty="0" smtClean="0"/>
              <a:t>low</a:t>
            </a:r>
            <a:r>
              <a:rPr lang="en-CA" dirty="0" smtClean="0"/>
              <a:t> concentration</a:t>
            </a:r>
          </a:p>
          <a:p>
            <a:r>
              <a:rPr lang="en-CA" dirty="0" smtClean="0"/>
              <a:t>Osmosis works the same way, water moves from where there is lots of water, to where there is less water</a:t>
            </a:r>
            <a:endParaRPr lang="en-CA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861048"/>
            <a:ext cx="4981575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149080"/>
            <a:ext cx="2968194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93879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128</TotalTime>
  <Words>421</Words>
  <Application>Microsoft Office PowerPoint</Application>
  <PresentationFormat>On-screen Show (4:3)</PresentationFormat>
  <Paragraphs>46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Apothecary</vt:lpstr>
      <vt:lpstr>PowerPoint Presentation</vt:lpstr>
      <vt:lpstr>Cell Division</vt:lpstr>
      <vt:lpstr>Learning Goals</vt:lpstr>
      <vt:lpstr>The Importance of Cell Division</vt:lpstr>
      <vt:lpstr>Cell Division for Reproduction</vt:lpstr>
      <vt:lpstr>Cell Division for Reproduction</vt:lpstr>
      <vt:lpstr>Cell Division for Reproduction</vt:lpstr>
      <vt:lpstr>Cell Division for Growth</vt:lpstr>
      <vt:lpstr>Cell Division for growth</vt:lpstr>
      <vt:lpstr>PEOE TIME!</vt:lpstr>
      <vt:lpstr>Cell Division for Repair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 Division</dc:title>
  <dc:creator>Natalie</dc:creator>
  <cp:lastModifiedBy>Natalie</cp:lastModifiedBy>
  <cp:revision>10</cp:revision>
  <dcterms:created xsi:type="dcterms:W3CDTF">2016-09-13T16:52:23Z</dcterms:created>
  <dcterms:modified xsi:type="dcterms:W3CDTF">2016-09-19T23:03:04Z</dcterms:modified>
</cp:coreProperties>
</file>