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60" r:id="rId4"/>
    <p:sldId id="258" r:id="rId5"/>
    <p:sldId id="259" r:id="rId6"/>
    <p:sldId id="267" r:id="rId7"/>
    <p:sldId id="261" r:id="rId8"/>
    <p:sldId id="264" r:id="rId9"/>
    <p:sldId id="262" r:id="rId10"/>
    <p:sldId id="263" r:id="rId11"/>
    <p:sldId id="265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52CA0E-F505-4E3D-B330-67AE0D6ECB4B}" type="datetimeFigureOut">
              <a:rPr lang="en-CA" smtClean="0"/>
              <a:t>23/10/2015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856867-8A65-45B2-B436-7487DA6CA86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4105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Some </a:t>
            </a:r>
            <a:r>
              <a:rPr lang="en-CA" dirty="0" err="1" smtClean="0"/>
              <a:t>punnett</a:t>
            </a:r>
            <a:r>
              <a:rPr lang="en-CA" dirty="0" smtClean="0"/>
              <a:t> square you may see might only have 4 boxes, if this is the</a:t>
            </a:r>
            <a:r>
              <a:rPr lang="en-CA" baseline="0" dirty="0" smtClean="0"/>
              <a:t> case just write the letters outside the box.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856867-8A65-45B2-B436-7487DA6CA866}" type="slidenum">
              <a:rPr lang="en-CA" smtClean="0"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047655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Follow format on test for example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856867-8A65-45B2-B436-7487DA6CA866}" type="slidenum">
              <a:rPr lang="en-CA" smtClean="0"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499664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Follow format on test for example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856867-8A65-45B2-B436-7487DA6CA866}" type="slidenum">
              <a:rPr lang="en-CA" smtClean="0"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191028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BE353-954C-4F6E-8CCC-2B59A947C766}" type="datetimeFigureOut">
              <a:rPr lang="en-CA" smtClean="0"/>
              <a:t>23/10/2015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AA5AFD4-ABCB-4551-B7B3-99DE683FE80A}" type="slidenum">
              <a:rPr lang="en-CA" smtClean="0"/>
              <a:t>‹#›</a:t>
            </a:fld>
            <a:endParaRPr lang="en-CA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BE353-954C-4F6E-8CCC-2B59A947C766}" type="datetimeFigureOut">
              <a:rPr lang="en-CA" smtClean="0"/>
              <a:t>23/10/2015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5AFD4-ABCB-4551-B7B3-99DE683FE80A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BE353-954C-4F6E-8CCC-2B59A947C766}" type="datetimeFigureOut">
              <a:rPr lang="en-CA" smtClean="0"/>
              <a:t>23/10/2015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5AFD4-ABCB-4551-B7B3-99DE683FE80A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BE353-954C-4F6E-8CCC-2B59A947C766}" type="datetimeFigureOut">
              <a:rPr lang="en-CA" smtClean="0"/>
              <a:t>23/10/2015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5AFD4-ABCB-4551-B7B3-99DE683FE80A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BE353-954C-4F6E-8CCC-2B59A947C766}" type="datetimeFigureOut">
              <a:rPr lang="en-CA" smtClean="0"/>
              <a:t>23/10/2015</a:t>
            </a:fld>
            <a:endParaRPr lang="en-CA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5AFD4-ABCB-4551-B7B3-99DE683FE80A}" type="slidenum">
              <a:rPr lang="en-CA" smtClean="0"/>
              <a:t>‹#›</a:t>
            </a:fld>
            <a:endParaRPr lang="en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BE353-954C-4F6E-8CCC-2B59A947C766}" type="datetimeFigureOut">
              <a:rPr lang="en-CA" smtClean="0"/>
              <a:t>23/10/2015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5AFD4-ABCB-4551-B7B3-99DE683FE80A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BE353-954C-4F6E-8CCC-2B59A947C766}" type="datetimeFigureOut">
              <a:rPr lang="en-CA" smtClean="0"/>
              <a:t>23/10/2015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5AFD4-ABCB-4551-B7B3-99DE683FE80A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BE353-954C-4F6E-8CCC-2B59A947C766}" type="datetimeFigureOut">
              <a:rPr lang="en-CA" smtClean="0"/>
              <a:t>23/10/2015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5AFD4-ABCB-4551-B7B3-99DE683FE80A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BE353-954C-4F6E-8CCC-2B59A947C766}" type="datetimeFigureOut">
              <a:rPr lang="en-CA" smtClean="0"/>
              <a:t>23/10/2015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5AFD4-ABCB-4551-B7B3-99DE683FE80A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BE353-954C-4F6E-8CCC-2B59A947C766}" type="datetimeFigureOut">
              <a:rPr lang="en-CA" smtClean="0"/>
              <a:t>23/10/2015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5AFD4-ABCB-4551-B7B3-99DE683FE80A}" type="slidenum">
              <a:rPr lang="en-CA" smtClean="0"/>
              <a:t>‹#›</a:t>
            </a:fld>
            <a:endParaRPr lang="en-CA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BE353-954C-4F6E-8CCC-2B59A947C766}" type="datetimeFigureOut">
              <a:rPr lang="en-CA" smtClean="0"/>
              <a:t>23/10/2015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5AFD4-ABCB-4551-B7B3-99DE683FE80A}" type="slidenum">
              <a:rPr lang="en-CA" smtClean="0"/>
              <a:t>‹#›</a:t>
            </a:fld>
            <a:endParaRPr lang="en-CA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F17BE353-954C-4F6E-8CCC-2B59A947C766}" type="datetimeFigureOut">
              <a:rPr lang="en-CA" smtClean="0"/>
              <a:t>23/10/2015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7AA5AFD4-ABCB-4551-B7B3-99DE683FE80A}" type="slidenum">
              <a:rPr lang="en-CA" smtClean="0"/>
              <a:t>‹#›</a:t>
            </a:fld>
            <a:endParaRPr lang="en-CA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nc.edu/~abcook18/VirtualFly1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/>
              <a:t>Inheritance and </a:t>
            </a:r>
            <a:r>
              <a:rPr lang="en-CA" smtClean="0"/>
              <a:t>punnett </a:t>
            </a:r>
            <a:r>
              <a:rPr lang="en-CA" dirty="0" smtClean="0"/>
              <a:t>squares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2798215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Pedigrees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A pedigree is a visual representation of how a trait is inherited in different generations</a:t>
            </a:r>
          </a:p>
          <a:p>
            <a:endParaRPr lang="en-CA" dirty="0"/>
          </a:p>
          <a:p>
            <a:r>
              <a:rPr lang="en-CA" dirty="0" smtClean="0"/>
              <a:t>Pedigrees are used often in dog and horse breeding to track purebred animals.</a:t>
            </a:r>
            <a:endParaRPr lang="en-CA" dirty="0"/>
          </a:p>
          <a:p>
            <a:endParaRPr lang="en-CA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9363" y="3845552"/>
            <a:ext cx="3924845" cy="2795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82205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Pedigrees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1916832"/>
            <a:ext cx="3187700" cy="412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916832"/>
            <a:ext cx="3333750" cy="186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4197073"/>
            <a:ext cx="3371850" cy="187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983705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Virtual Fly Lab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With a partner, get a chrome book and go to </a:t>
            </a:r>
            <a:r>
              <a:rPr lang="en-CA" u="sng" dirty="0">
                <a:hlinkClick r:id="rId2"/>
              </a:rPr>
              <a:t>www.unc.edu/~abcook18/VirtualFly1.html</a:t>
            </a:r>
            <a:endParaRPr lang="en-CA" dirty="0" smtClean="0"/>
          </a:p>
          <a:p>
            <a:pPr lvl="1"/>
            <a:r>
              <a:rPr lang="en-CA" dirty="0" smtClean="0"/>
              <a:t>We have 13 chrome books so some people will not have to pair up. No groups of three please!</a:t>
            </a:r>
          </a:p>
          <a:p>
            <a:endParaRPr lang="en-CA" dirty="0"/>
          </a:p>
          <a:p>
            <a:r>
              <a:rPr lang="en-CA" dirty="0" smtClean="0"/>
              <a:t>Once finished please return the chrome book to the box.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7652939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Quick Quiz	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What is a genotype? What is a phenotype</a:t>
            </a:r>
            <a:r>
              <a:rPr lang="en-CA" dirty="0" smtClean="0"/>
              <a:t>?</a:t>
            </a:r>
          </a:p>
          <a:p>
            <a:endParaRPr lang="en-CA" dirty="0"/>
          </a:p>
          <a:p>
            <a:r>
              <a:rPr lang="en-CA" dirty="0" smtClean="0"/>
              <a:t>How </a:t>
            </a:r>
            <a:r>
              <a:rPr lang="en-CA" dirty="0"/>
              <a:t>do we represent a homozygous dominant genotype</a:t>
            </a:r>
            <a:r>
              <a:rPr lang="en-CA" dirty="0" smtClean="0"/>
              <a:t>?</a:t>
            </a:r>
          </a:p>
          <a:p>
            <a:endParaRPr lang="en-CA" dirty="0"/>
          </a:p>
          <a:p>
            <a:r>
              <a:rPr lang="en-CA" dirty="0" smtClean="0"/>
              <a:t>How </a:t>
            </a:r>
            <a:r>
              <a:rPr lang="en-CA" dirty="0"/>
              <a:t>do we represent a homozygous recessive genotype</a:t>
            </a:r>
            <a:r>
              <a:rPr lang="en-CA" dirty="0" smtClean="0"/>
              <a:t>?</a:t>
            </a:r>
          </a:p>
          <a:p>
            <a:endParaRPr lang="en-CA" dirty="0"/>
          </a:p>
          <a:p>
            <a:r>
              <a:rPr lang="en-CA" dirty="0" smtClean="0"/>
              <a:t>What </a:t>
            </a:r>
            <a:r>
              <a:rPr lang="en-CA" dirty="0"/>
              <a:t>genotype would be represented by Rr?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2555704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Learning Goals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Understand what a genetic cross is and why we use them</a:t>
            </a:r>
          </a:p>
          <a:p>
            <a:endParaRPr lang="en-CA" dirty="0" smtClean="0"/>
          </a:p>
          <a:p>
            <a:r>
              <a:rPr lang="en-CA" dirty="0" smtClean="0"/>
              <a:t>Be able to solve </a:t>
            </a:r>
            <a:r>
              <a:rPr lang="en-CA" dirty="0"/>
              <a:t>basic problems in genetics that </a:t>
            </a:r>
            <a:r>
              <a:rPr lang="en-CA" dirty="0" smtClean="0"/>
              <a:t>involve monohybrid </a:t>
            </a:r>
            <a:r>
              <a:rPr lang="en-CA" dirty="0"/>
              <a:t>crosses, using the Punnett </a:t>
            </a:r>
            <a:r>
              <a:rPr lang="en-CA" dirty="0" smtClean="0"/>
              <a:t>square method</a:t>
            </a:r>
          </a:p>
          <a:p>
            <a:endParaRPr lang="en-CA" dirty="0"/>
          </a:p>
          <a:p>
            <a:r>
              <a:rPr lang="en-CA" dirty="0" smtClean="0"/>
              <a:t>Be able to trace inheritance through generations using pedigrees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7344243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Genetic Crosses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Genetic Cross: any type of deliberate breeding between a male and a female to produce offspring that carry the genetic material of each parent</a:t>
            </a:r>
          </a:p>
          <a:p>
            <a:pPr lvl="1"/>
            <a:r>
              <a:rPr lang="en-CA" dirty="0" smtClean="0"/>
              <a:t>This is what Mendel did in his experiments</a:t>
            </a:r>
          </a:p>
          <a:p>
            <a:r>
              <a:rPr lang="en-CA" dirty="0" smtClean="0"/>
              <a:t>Monohybrid Cross: A genetic cross between parents that differ by only one trait, which is the trait being studied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4216005"/>
            <a:ext cx="4695825" cy="247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551868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Punnett Squares</a:t>
            </a:r>
            <a:endParaRPr lang="en-C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0413000"/>
              </p:ext>
            </p:extLst>
          </p:nvPr>
        </p:nvGraphicFramePr>
        <p:xfrm>
          <a:off x="457200" y="1752600"/>
          <a:ext cx="8229600" cy="462872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43200"/>
                <a:gridCol w="2743200"/>
                <a:gridCol w="2743200"/>
              </a:tblGrid>
              <a:tr h="1542909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2909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2909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32470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Punnett Squares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844752"/>
          </a:xfrm>
        </p:spPr>
        <p:txBody>
          <a:bodyPr/>
          <a:lstStyle/>
          <a:p>
            <a:endParaRPr lang="en-CA" dirty="0" smtClean="0"/>
          </a:p>
          <a:p>
            <a:r>
              <a:rPr lang="en-CA" dirty="0" smtClean="0"/>
              <a:t>Step 1: Write down the genotypes of the two individuals being crossed (the mother and father)</a:t>
            </a:r>
          </a:p>
          <a:p>
            <a:r>
              <a:rPr lang="en-CA" dirty="0" smtClean="0"/>
              <a:t>Step 2: Fill in the genotypes of the offspring on the Punnett Square</a:t>
            </a:r>
          </a:p>
          <a:p>
            <a:r>
              <a:rPr lang="en-CA" dirty="0" smtClean="0"/>
              <a:t>Step 3: Calculate the percentage of offspring that have each </a:t>
            </a:r>
            <a:r>
              <a:rPr lang="en-CA" b="1" dirty="0" smtClean="0"/>
              <a:t>genotype</a:t>
            </a:r>
          </a:p>
          <a:p>
            <a:r>
              <a:rPr lang="en-CA" dirty="0" smtClean="0"/>
              <a:t>Step 4: Calculate the percentage of offspring that have each </a:t>
            </a:r>
            <a:r>
              <a:rPr lang="en-CA" b="1" dirty="0" smtClean="0"/>
              <a:t>phenotype</a:t>
            </a:r>
          </a:p>
          <a:p>
            <a:r>
              <a:rPr lang="en-CA" dirty="0" smtClean="0"/>
              <a:t>Step 5: Write a statement that summarizes your results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1208794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Punnett Squares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Example 1: </a:t>
            </a:r>
            <a:r>
              <a:rPr lang="en-CA" dirty="0"/>
              <a:t>In pea plants, </a:t>
            </a:r>
            <a:r>
              <a:rPr lang="en-CA" dirty="0" smtClean="0"/>
              <a:t>purple flower is </a:t>
            </a:r>
            <a:r>
              <a:rPr lang="en-CA" dirty="0"/>
              <a:t>dominant to </a:t>
            </a:r>
            <a:r>
              <a:rPr lang="en-CA" dirty="0" smtClean="0"/>
              <a:t>white flower. </a:t>
            </a:r>
            <a:r>
              <a:rPr lang="en-CA" dirty="0"/>
              <a:t>A homozygous recessive plant (pp) is crossed with a </a:t>
            </a:r>
            <a:r>
              <a:rPr lang="en-CA" dirty="0" smtClean="0"/>
              <a:t>heterozygous plant </a:t>
            </a:r>
            <a:r>
              <a:rPr lang="en-CA" dirty="0"/>
              <a:t>(</a:t>
            </a:r>
            <a:r>
              <a:rPr lang="en-CA" dirty="0" smtClean="0"/>
              <a:t>Pp). Give </a:t>
            </a:r>
            <a:r>
              <a:rPr lang="en-CA" dirty="0"/>
              <a:t>the genotypes and the </a:t>
            </a:r>
            <a:r>
              <a:rPr lang="en-CA" dirty="0" smtClean="0"/>
              <a:t>phenotypes of </a:t>
            </a:r>
            <a:r>
              <a:rPr lang="en-CA" dirty="0"/>
              <a:t>the expected offspring.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3861048"/>
            <a:ext cx="4694237" cy="2474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699855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Punnett Squares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Example 1: In pea plants, purple flower is dominant to white flower. A homozygous recessive plant (pp) is crossed with a heterozygous plant (Pp). Give the genotypes and the phenotype the expected offspring.</a:t>
            </a:r>
          </a:p>
          <a:p>
            <a:endParaRPr lang="en-CA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3501008"/>
            <a:ext cx="4229100" cy="294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334847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Punnett Squares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Example 2: </a:t>
            </a:r>
            <a:r>
              <a:rPr lang="en-US" dirty="0" smtClean="0"/>
              <a:t>In guinea pigs, the </a:t>
            </a:r>
            <a:r>
              <a:rPr lang="en-US" dirty="0"/>
              <a:t>allele for </a:t>
            </a:r>
            <a:r>
              <a:rPr lang="en-US" dirty="0" smtClean="0"/>
              <a:t>black fur is </a:t>
            </a:r>
            <a:r>
              <a:rPr lang="en-US" dirty="0"/>
              <a:t>dominant over the allele for </a:t>
            </a:r>
            <a:r>
              <a:rPr lang="en-US" dirty="0" smtClean="0"/>
              <a:t>brown fur. </a:t>
            </a:r>
            <a:r>
              <a:rPr lang="en-US" dirty="0"/>
              <a:t>What would the F2 phenotype(s) be if a homozygous </a:t>
            </a:r>
            <a:r>
              <a:rPr lang="en-US" dirty="0" smtClean="0"/>
              <a:t>black fur guinea pig was </a:t>
            </a:r>
            <a:r>
              <a:rPr lang="en-US" dirty="0"/>
              <a:t>crossed with a homozygous </a:t>
            </a:r>
            <a:r>
              <a:rPr lang="en-US" dirty="0" smtClean="0"/>
              <a:t>brown fur guinea pig? </a:t>
            </a:r>
            <a:r>
              <a:rPr lang="en-US" dirty="0"/>
              <a:t>Start with the P1 generation and show both the F1 and the F2 Punnet Squares</a:t>
            </a:r>
            <a:r>
              <a:rPr lang="en-US" dirty="0" smtClean="0"/>
              <a:t>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4116518"/>
            <a:ext cx="3456384" cy="258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386500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ecar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147</TotalTime>
  <Words>479</Words>
  <Application>Microsoft Office PowerPoint</Application>
  <PresentationFormat>On-screen Show (4:3)</PresentationFormat>
  <Paragraphs>49</Paragraphs>
  <Slides>12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Apothecary</vt:lpstr>
      <vt:lpstr>Inheritance and punnett squares</vt:lpstr>
      <vt:lpstr>Quick Quiz </vt:lpstr>
      <vt:lpstr>Learning Goals</vt:lpstr>
      <vt:lpstr>Genetic Crosses</vt:lpstr>
      <vt:lpstr>Punnett Squares</vt:lpstr>
      <vt:lpstr>Punnett Squares</vt:lpstr>
      <vt:lpstr>Punnett Squares</vt:lpstr>
      <vt:lpstr>Punnett Squares</vt:lpstr>
      <vt:lpstr>Punnett Squares</vt:lpstr>
      <vt:lpstr>Pedigrees</vt:lpstr>
      <vt:lpstr>Pedigrees</vt:lpstr>
      <vt:lpstr>Virtual Fly Lab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Inheritance and punnet squares</dc:title>
  <dc:creator>Natalie</dc:creator>
  <cp:lastModifiedBy>Natalie</cp:lastModifiedBy>
  <cp:revision>28</cp:revision>
  <dcterms:created xsi:type="dcterms:W3CDTF">2015-10-19T12:53:45Z</dcterms:created>
  <dcterms:modified xsi:type="dcterms:W3CDTF">2015-10-23T15:10:36Z</dcterms:modified>
</cp:coreProperties>
</file>