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B50596-B829-414A-A0B7-B22C434E358F}" type="datetimeFigureOut">
              <a:rPr lang="en-CA" smtClean="0"/>
              <a:t>30/09/2016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8EA454-9C6A-49A7-9286-F8F8BB8EA9CA}" type="slidenum">
              <a:rPr lang="en-CA" smtClean="0"/>
              <a:t>‹#›</a:t>
            </a:fld>
            <a:endParaRPr lang="en-CA"/>
          </a:p>
        </p:txBody>
      </p:sp>
    </p:spTree>
    <p:extLst>
      <p:ext uri="{BB962C8B-B14F-4D97-AF65-F5344CB8AC3E}">
        <p14:creationId xmlns:p14="http://schemas.microsoft.com/office/powerpoint/2010/main" val="158995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Avg</a:t>
            </a:r>
            <a:r>
              <a:rPr lang="en-CA" dirty="0" smtClean="0"/>
              <a:t> breaths/min is 15</a:t>
            </a:r>
            <a:endParaRPr lang="en-CA" dirty="0"/>
          </a:p>
        </p:txBody>
      </p:sp>
      <p:sp>
        <p:nvSpPr>
          <p:cNvPr id="4" name="Slide Number Placeholder 3"/>
          <p:cNvSpPr>
            <a:spLocks noGrp="1"/>
          </p:cNvSpPr>
          <p:nvPr>
            <p:ph type="sldNum" sz="quarter" idx="10"/>
          </p:nvPr>
        </p:nvSpPr>
        <p:spPr/>
        <p:txBody>
          <a:bodyPr/>
          <a:lstStyle/>
          <a:p>
            <a:fld id="{7C8EA454-9C6A-49A7-9286-F8F8BB8EA9CA}" type="slidenum">
              <a:rPr lang="en-CA" smtClean="0"/>
              <a:t>4</a:t>
            </a:fld>
            <a:endParaRPr lang="en-CA"/>
          </a:p>
        </p:txBody>
      </p:sp>
    </p:spTree>
    <p:extLst>
      <p:ext uri="{BB962C8B-B14F-4D97-AF65-F5344CB8AC3E}">
        <p14:creationId xmlns:p14="http://schemas.microsoft.com/office/powerpoint/2010/main" val="552744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C8EA454-9C6A-49A7-9286-F8F8BB8EA9CA}" type="slidenum">
              <a:rPr lang="en-CA" smtClean="0"/>
              <a:t>13</a:t>
            </a:fld>
            <a:endParaRPr lang="en-CA"/>
          </a:p>
        </p:txBody>
      </p:sp>
    </p:spTree>
    <p:extLst>
      <p:ext uri="{BB962C8B-B14F-4D97-AF65-F5344CB8AC3E}">
        <p14:creationId xmlns:p14="http://schemas.microsoft.com/office/powerpoint/2010/main" val="2866148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80CE9AC-308B-4C6D-9571-638E206C923F}" type="datetimeFigureOut">
              <a:rPr lang="en-CA" smtClean="0"/>
              <a:t>30/09/2016</a:t>
            </a:fld>
            <a:endParaRPr lang="en-CA"/>
          </a:p>
        </p:txBody>
      </p:sp>
      <p:sp>
        <p:nvSpPr>
          <p:cNvPr id="5" name="Footer Placeholder 4"/>
          <p:cNvSpPr>
            <a:spLocks noGrp="1"/>
          </p:cNvSpPr>
          <p:nvPr>
            <p:ph type="ftr" sz="quarter" idx="11"/>
          </p:nvPr>
        </p:nvSpPr>
        <p:spPr/>
        <p:txBody>
          <a:bodyPr/>
          <a:lstStyle/>
          <a:p>
            <a:endParaRPr lang="en-CA"/>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403035FE-99A8-451E-962B-F7783A026D5C}" type="slidenum">
              <a:rPr lang="en-CA" smtClean="0"/>
              <a:t>‹#›</a:t>
            </a:fld>
            <a:endParaRPr lang="en-CA"/>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0CE9AC-308B-4C6D-9571-638E206C923F}" type="datetimeFigureOut">
              <a:rPr lang="en-CA" smtClean="0"/>
              <a:t>30/09/2016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03035FE-99A8-451E-962B-F7783A026D5C}"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0CE9AC-308B-4C6D-9571-638E206C923F}" type="datetimeFigureOut">
              <a:rPr lang="en-CA" smtClean="0"/>
              <a:t>30/09/2016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03035FE-99A8-451E-962B-F7783A026D5C}"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0CE9AC-308B-4C6D-9571-638E206C923F}" type="datetimeFigureOut">
              <a:rPr lang="en-CA" smtClean="0"/>
              <a:t>30/09/2016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03035FE-99A8-451E-962B-F7783A026D5C}"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80CE9AC-308B-4C6D-9571-638E206C923F}" type="datetimeFigureOut">
              <a:rPr lang="en-CA" smtClean="0"/>
              <a:t>30/09/2016</a:t>
            </a:fld>
            <a:endParaRPr lang="en-CA"/>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03035FE-99A8-451E-962B-F7783A026D5C}" type="slidenum">
              <a:rPr lang="en-CA" smtClean="0"/>
              <a:t>‹#›</a:t>
            </a:fld>
            <a:endParaRPr lang="en-CA"/>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80CE9AC-308B-4C6D-9571-638E206C923F}" type="datetimeFigureOut">
              <a:rPr lang="en-CA" smtClean="0"/>
              <a:t>30/09/2016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03035FE-99A8-451E-962B-F7783A026D5C}"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0CE9AC-308B-4C6D-9571-638E206C923F}" type="datetimeFigureOut">
              <a:rPr lang="en-CA" smtClean="0"/>
              <a:t>30/09/2016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03035FE-99A8-451E-962B-F7783A026D5C}"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0CE9AC-308B-4C6D-9571-638E206C923F}" type="datetimeFigureOut">
              <a:rPr lang="en-CA" smtClean="0"/>
              <a:t>30/09/2016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03035FE-99A8-451E-962B-F7783A026D5C}"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80CE9AC-308B-4C6D-9571-638E206C923F}" type="datetimeFigureOut">
              <a:rPr lang="en-CA" smtClean="0"/>
              <a:t>30/09/2016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03035FE-99A8-451E-962B-F7783A026D5C}"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80CE9AC-308B-4C6D-9571-638E206C923F}" type="datetimeFigureOut">
              <a:rPr lang="en-CA" smtClean="0"/>
              <a:t>30/09/2016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03035FE-99A8-451E-962B-F7783A026D5C}" type="slidenum">
              <a:rPr lang="en-CA" smtClean="0"/>
              <a:t>‹#›</a:t>
            </a:fld>
            <a:endParaRPr lang="en-CA"/>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B80CE9AC-308B-4C6D-9571-638E206C923F}" type="datetimeFigureOut">
              <a:rPr lang="en-CA" smtClean="0"/>
              <a:t>30/09/2016</a:t>
            </a:fld>
            <a:endParaRPr lang="en-CA"/>
          </a:p>
        </p:txBody>
      </p:sp>
      <p:sp>
        <p:nvSpPr>
          <p:cNvPr id="7" name="Slide Number Placeholder 6"/>
          <p:cNvSpPr>
            <a:spLocks noGrp="1"/>
          </p:cNvSpPr>
          <p:nvPr>
            <p:ph type="sldNum" sz="quarter" idx="12"/>
          </p:nvPr>
        </p:nvSpPr>
        <p:spPr/>
        <p:txBody>
          <a:bodyPr/>
          <a:lstStyle/>
          <a:p>
            <a:fld id="{403035FE-99A8-451E-962B-F7783A026D5C}" type="slidenum">
              <a:rPr lang="en-CA" smtClean="0"/>
              <a:t>‹#›</a:t>
            </a:fld>
            <a:endParaRPr lang="en-CA"/>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CA"/>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B80CE9AC-308B-4C6D-9571-638E206C923F}" type="datetimeFigureOut">
              <a:rPr lang="en-CA" smtClean="0"/>
              <a:t>30/09/2016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03035FE-99A8-451E-962B-F7783A026D5C}" type="slidenum">
              <a:rPr lang="en-CA" smtClean="0"/>
              <a:t>‹#›</a:t>
            </a:fld>
            <a:endParaRPr lang="en-CA"/>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2050" name="Picture 2" descr="C:\Users\Natalie\Pictures\Screenshots\Science Classroom\General\Funny\FB_IMG_14749383814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5250"/>
            <a:ext cx="6858000"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112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Gas Exchange</a:t>
            </a:r>
            <a:endParaRPr lang="en-CA" dirty="0"/>
          </a:p>
        </p:txBody>
      </p:sp>
      <p:sp>
        <p:nvSpPr>
          <p:cNvPr id="3" name="Content Placeholder 2"/>
          <p:cNvSpPr>
            <a:spLocks noGrp="1"/>
          </p:cNvSpPr>
          <p:nvPr>
            <p:ph idx="1"/>
          </p:nvPr>
        </p:nvSpPr>
        <p:spPr/>
        <p:txBody>
          <a:bodyPr/>
          <a:lstStyle/>
          <a:p>
            <a:endParaRPr lang="en-CA" dirty="0" smtClean="0"/>
          </a:p>
          <a:p>
            <a:r>
              <a:rPr lang="en-CA" dirty="0" smtClean="0"/>
              <a:t>This is the main purpose of the respiratory system</a:t>
            </a:r>
          </a:p>
          <a:p>
            <a:endParaRPr lang="en-CA" dirty="0" smtClean="0"/>
          </a:p>
          <a:p>
            <a:r>
              <a:rPr lang="en-CA" dirty="0" smtClean="0"/>
              <a:t>Oxygen diffuses into the bloodstream in the lungs, and carbon dioxide diffuses out in the same way</a:t>
            </a:r>
          </a:p>
          <a:p>
            <a:endParaRPr lang="en-CA" dirty="0"/>
          </a:p>
          <a:p>
            <a:r>
              <a:rPr lang="en-CA" dirty="0" smtClean="0"/>
              <a:t>We need oxygen all the time so the respiratory system must be very efficient at doing this!</a:t>
            </a:r>
            <a:endParaRPr lang="en-CA" dirty="0"/>
          </a:p>
        </p:txBody>
      </p:sp>
    </p:spTree>
    <p:extLst>
      <p:ext uri="{BB962C8B-B14F-4D97-AF65-F5344CB8AC3E}">
        <p14:creationId xmlns:p14="http://schemas.microsoft.com/office/powerpoint/2010/main" val="689086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Gas Exchange</a:t>
            </a:r>
            <a:endParaRPr lang="en-CA" dirty="0"/>
          </a:p>
        </p:txBody>
      </p:sp>
      <p:sp>
        <p:nvSpPr>
          <p:cNvPr id="3" name="Content Placeholder 2"/>
          <p:cNvSpPr>
            <a:spLocks noGrp="1"/>
          </p:cNvSpPr>
          <p:nvPr>
            <p:ph idx="1"/>
          </p:nvPr>
        </p:nvSpPr>
        <p:spPr>
          <a:xfrm>
            <a:off x="457200" y="1752601"/>
            <a:ext cx="8229600" cy="2814638"/>
          </a:xfrm>
        </p:spPr>
        <p:txBody>
          <a:bodyPr/>
          <a:lstStyle/>
          <a:p>
            <a:r>
              <a:rPr lang="en-CA" dirty="0" smtClean="0"/>
              <a:t>Each of the bronchi branch many times, ending in tiny air sacs called </a:t>
            </a:r>
            <a:r>
              <a:rPr lang="en-CA" b="1" dirty="0" smtClean="0"/>
              <a:t>alveoli</a:t>
            </a:r>
            <a:endParaRPr lang="en-CA" dirty="0" smtClean="0"/>
          </a:p>
          <a:p>
            <a:r>
              <a:rPr lang="en-CA" dirty="0" smtClean="0"/>
              <a:t>Alveoli have very thin walls and are surrounded by capillaries</a:t>
            </a:r>
          </a:p>
          <a:p>
            <a:r>
              <a:rPr lang="en-CA" dirty="0" smtClean="0"/>
              <a:t>Oxygen and Carbon dioxide have to diffuse through the wall of the alveoli and the wall of the capillary to get to the bloodstream</a:t>
            </a:r>
            <a:endParaRPr lang="en-C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22" y="4567238"/>
            <a:ext cx="501015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4073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Gas Exchange</a:t>
            </a:r>
            <a:endParaRPr lang="en-CA" dirty="0"/>
          </a:p>
        </p:txBody>
      </p:sp>
      <p:sp>
        <p:nvSpPr>
          <p:cNvPr id="3" name="Content Placeholder 2"/>
          <p:cNvSpPr>
            <a:spLocks noGrp="1"/>
          </p:cNvSpPr>
          <p:nvPr>
            <p:ph idx="1"/>
          </p:nvPr>
        </p:nvSpPr>
        <p:spPr/>
        <p:txBody>
          <a:bodyPr/>
          <a:lstStyle/>
          <a:p>
            <a:r>
              <a:rPr lang="en-CA" dirty="0" smtClean="0"/>
              <a:t>The circulatory system must supply lots of blood to the lungs to make them more efficient</a:t>
            </a:r>
          </a:p>
          <a:p>
            <a:r>
              <a:rPr lang="en-CA" dirty="0" smtClean="0"/>
              <a:t>The concentration of oxygen in the blood that goes through the lungs is less than the concentration of oxygen in the alveoli</a:t>
            </a:r>
          </a:p>
          <a:p>
            <a:pPr lvl="1"/>
            <a:r>
              <a:rPr lang="en-CA" dirty="0" smtClean="0"/>
              <a:t>This causes the oxygen to diffuse </a:t>
            </a:r>
            <a:r>
              <a:rPr lang="en-CA" b="1" dirty="0" smtClean="0"/>
              <a:t>into the blood</a:t>
            </a:r>
            <a:r>
              <a:rPr lang="en-CA" dirty="0" smtClean="0"/>
              <a:t> (remember how diffusion works! Low concentration </a:t>
            </a:r>
            <a:r>
              <a:rPr lang="en-CA" dirty="0" smtClean="0">
                <a:sym typeface="Wingdings" panose="05000000000000000000" pitchFamily="2" charset="2"/>
              </a:rPr>
              <a:t> high concentration)</a:t>
            </a:r>
          </a:p>
          <a:p>
            <a:r>
              <a:rPr lang="en-CA" dirty="0" smtClean="0"/>
              <a:t>The concentration of carbon dioxide is greater in the blood so it diffuses into the alveoli to be exhaled by the lungs</a:t>
            </a:r>
            <a:endParaRPr lang="en-CA" dirty="0" smtClean="0"/>
          </a:p>
        </p:txBody>
      </p:sp>
    </p:spTree>
    <p:extLst>
      <p:ext uri="{BB962C8B-B14F-4D97-AF65-F5344CB8AC3E}">
        <p14:creationId xmlns:p14="http://schemas.microsoft.com/office/powerpoint/2010/main" val="1766834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BReathing</a:t>
            </a:r>
            <a:endParaRPr lang="en-CA" dirty="0"/>
          </a:p>
        </p:txBody>
      </p:sp>
      <p:sp>
        <p:nvSpPr>
          <p:cNvPr id="3" name="Content Placeholder 2"/>
          <p:cNvSpPr>
            <a:spLocks noGrp="1"/>
          </p:cNvSpPr>
          <p:nvPr>
            <p:ph idx="1"/>
          </p:nvPr>
        </p:nvSpPr>
        <p:spPr>
          <a:xfrm>
            <a:off x="457200" y="1752600"/>
            <a:ext cx="8229600" cy="4844752"/>
          </a:xfrm>
        </p:spPr>
        <p:txBody>
          <a:bodyPr>
            <a:normAutofit/>
          </a:bodyPr>
          <a:lstStyle/>
          <a:p>
            <a:r>
              <a:rPr lang="en-CA" dirty="0" smtClean="0"/>
              <a:t>Drawing air into the lungs (inhaling) and pushing air out of the lungs (exhaling)</a:t>
            </a:r>
          </a:p>
          <a:p>
            <a:r>
              <a:rPr lang="en-CA" dirty="0" smtClean="0"/>
              <a:t>The diaphragm (a muscle under the lungs) and more muscles around the lungs work to increase the volume of the lungs by pushing the rib cage up</a:t>
            </a:r>
          </a:p>
          <a:p>
            <a:r>
              <a:rPr lang="en-CA" dirty="0" smtClean="0"/>
              <a:t>The change in volume results in a change in pressure in the lungs, which causes the inhale or exhale</a:t>
            </a:r>
          </a:p>
          <a:p>
            <a:endParaRPr lang="en-CA" dirty="0" smtClean="0"/>
          </a:p>
          <a:p>
            <a:r>
              <a:rPr lang="en-CA" dirty="0" smtClean="0"/>
              <a:t>Breathe deeply a couple of times, what happens to your chest when you exhale? What happens when you inhale?</a:t>
            </a:r>
            <a:endParaRPr lang="en-CA" dirty="0"/>
          </a:p>
        </p:txBody>
      </p:sp>
    </p:spTree>
    <p:extLst>
      <p:ext uri="{BB962C8B-B14F-4D97-AF65-F5344CB8AC3E}">
        <p14:creationId xmlns:p14="http://schemas.microsoft.com/office/powerpoint/2010/main" val="909116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BReathing</a:t>
            </a:r>
            <a:endParaRPr lang="en-CA" dirty="0"/>
          </a:p>
        </p:txBody>
      </p:sp>
      <p:sp>
        <p:nvSpPr>
          <p:cNvPr id="3" name="Content Placeholder 2"/>
          <p:cNvSpPr>
            <a:spLocks noGrp="1"/>
          </p:cNvSpPr>
          <p:nvPr>
            <p:ph idx="1"/>
          </p:nvPr>
        </p:nvSpPr>
        <p:spPr/>
        <p:txBody>
          <a:bodyPr/>
          <a:lstStyle/>
          <a:p>
            <a:pPr marL="114300" indent="0">
              <a:buNone/>
            </a:pP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00808"/>
            <a:ext cx="6934200"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1851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Control of Breathing</a:t>
            </a:r>
            <a:endParaRPr lang="en-CA" dirty="0"/>
          </a:p>
        </p:txBody>
      </p:sp>
      <p:sp>
        <p:nvSpPr>
          <p:cNvPr id="3" name="Content Placeholder 2"/>
          <p:cNvSpPr>
            <a:spLocks noGrp="1"/>
          </p:cNvSpPr>
          <p:nvPr>
            <p:ph idx="1"/>
          </p:nvPr>
        </p:nvSpPr>
        <p:spPr>
          <a:xfrm>
            <a:off x="457200" y="1752600"/>
            <a:ext cx="8229600" cy="4700736"/>
          </a:xfrm>
        </p:spPr>
        <p:txBody>
          <a:bodyPr/>
          <a:lstStyle/>
          <a:p>
            <a:r>
              <a:rPr lang="en-CA" dirty="0" smtClean="0"/>
              <a:t>The control of our breathing is involuntary which means it is not in our conscious control!</a:t>
            </a:r>
          </a:p>
          <a:p>
            <a:pPr lvl="1"/>
            <a:r>
              <a:rPr lang="en-CA" dirty="0" smtClean="0"/>
              <a:t>We don’t have to think about breathing</a:t>
            </a:r>
          </a:p>
          <a:p>
            <a:pPr lvl="1"/>
            <a:endParaRPr lang="en-CA" dirty="0" smtClean="0"/>
          </a:p>
          <a:p>
            <a:r>
              <a:rPr lang="en-CA" dirty="0" smtClean="0"/>
              <a:t>How long can you hold your breath?</a:t>
            </a:r>
          </a:p>
          <a:p>
            <a:endParaRPr lang="en-CA" dirty="0"/>
          </a:p>
          <a:p>
            <a:r>
              <a:rPr lang="en-CA" dirty="0" smtClean="0"/>
              <a:t>Breathing rate depends on how much carbon dioxide is in the blood, if the brain senses a high concentration of carbon dioxide, it sends a message to your muscles to increase your breathing rate</a:t>
            </a:r>
            <a:endParaRPr lang="en-CA" dirty="0"/>
          </a:p>
        </p:txBody>
      </p:sp>
    </p:spTree>
    <p:extLst>
      <p:ext uri="{BB962C8B-B14F-4D97-AF65-F5344CB8AC3E}">
        <p14:creationId xmlns:p14="http://schemas.microsoft.com/office/powerpoint/2010/main" val="3348677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772816"/>
            <a:ext cx="4932039" cy="4950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CA" dirty="0" smtClean="0"/>
              <a:t>Respiratory System in Fish</a:t>
            </a:r>
            <a:endParaRPr lang="en-CA" dirty="0"/>
          </a:p>
        </p:txBody>
      </p:sp>
      <p:sp>
        <p:nvSpPr>
          <p:cNvPr id="3" name="Content Placeholder 2"/>
          <p:cNvSpPr>
            <a:spLocks noGrp="1"/>
          </p:cNvSpPr>
          <p:nvPr>
            <p:ph idx="1"/>
          </p:nvPr>
        </p:nvSpPr>
        <p:spPr>
          <a:xfrm>
            <a:off x="251520" y="1628800"/>
            <a:ext cx="3970784" cy="5094734"/>
          </a:xfrm>
        </p:spPr>
        <p:txBody>
          <a:bodyPr>
            <a:normAutofit/>
          </a:bodyPr>
          <a:lstStyle/>
          <a:p>
            <a:endParaRPr lang="en-CA" dirty="0" smtClean="0"/>
          </a:p>
          <a:p>
            <a:r>
              <a:rPr lang="en-CA" dirty="0" smtClean="0"/>
              <a:t>Gas exchange occurs in the gills, they don’t have lungs</a:t>
            </a:r>
          </a:p>
          <a:p>
            <a:endParaRPr lang="en-CA" dirty="0" smtClean="0"/>
          </a:p>
          <a:p>
            <a:r>
              <a:rPr lang="en-CA" dirty="0" smtClean="0"/>
              <a:t>Gills also have many capillaries that bring blood close to the water so oxygen can diffuse in from the water and carbon dioxide can diffuse out</a:t>
            </a:r>
          </a:p>
        </p:txBody>
      </p:sp>
    </p:spTree>
    <p:extLst>
      <p:ext uri="{BB962C8B-B14F-4D97-AF65-F5344CB8AC3E}">
        <p14:creationId xmlns:p14="http://schemas.microsoft.com/office/powerpoint/2010/main" val="3063623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772816"/>
            <a:ext cx="4932039" cy="4950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CA" dirty="0" smtClean="0"/>
              <a:t>Respiratory System in Fish</a:t>
            </a:r>
            <a:endParaRPr lang="en-CA" dirty="0"/>
          </a:p>
        </p:txBody>
      </p:sp>
      <p:sp>
        <p:nvSpPr>
          <p:cNvPr id="3" name="Content Placeholder 2"/>
          <p:cNvSpPr>
            <a:spLocks noGrp="1"/>
          </p:cNvSpPr>
          <p:nvPr>
            <p:ph idx="1"/>
          </p:nvPr>
        </p:nvSpPr>
        <p:spPr>
          <a:xfrm>
            <a:off x="251520" y="1628800"/>
            <a:ext cx="3970784" cy="5094734"/>
          </a:xfrm>
        </p:spPr>
        <p:txBody>
          <a:bodyPr>
            <a:normAutofit/>
          </a:bodyPr>
          <a:lstStyle/>
          <a:p>
            <a:endParaRPr lang="en-CA" dirty="0" smtClean="0"/>
          </a:p>
          <a:p>
            <a:r>
              <a:rPr lang="en-CA" dirty="0" smtClean="0"/>
              <a:t>Fish don’t breathe like humans do but they open and close their mouths to move water over their gills</a:t>
            </a:r>
          </a:p>
          <a:p>
            <a:endParaRPr lang="en-CA" dirty="0" smtClean="0"/>
          </a:p>
          <a:p>
            <a:r>
              <a:rPr lang="en-CA" dirty="0" smtClean="0"/>
              <a:t>Some fish need to swim constantly to get enough water over their gills</a:t>
            </a:r>
          </a:p>
        </p:txBody>
      </p:sp>
    </p:spTree>
    <p:extLst>
      <p:ext uri="{BB962C8B-B14F-4D97-AF65-F5344CB8AC3E}">
        <p14:creationId xmlns:p14="http://schemas.microsoft.com/office/powerpoint/2010/main" val="3266465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Activity</a:t>
            </a:r>
            <a:endParaRPr lang="en-CA" dirty="0"/>
          </a:p>
        </p:txBody>
      </p:sp>
      <p:sp>
        <p:nvSpPr>
          <p:cNvPr id="3" name="Content Placeholder 2"/>
          <p:cNvSpPr>
            <a:spLocks noGrp="1"/>
          </p:cNvSpPr>
          <p:nvPr>
            <p:ph idx="1"/>
          </p:nvPr>
        </p:nvSpPr>
        <p:spPr>
          <a:xfrm>
            <a:off x="457200" y="1628800"/>
            <a:ext cx="8229600" cy="5112568"/>
          </a:xfrm>
        </p:spPr>
        <p:txBody>
          <a:bodyPr>
            <a:normAutofit fontScale="92500" lnSpcReduction="10000"/>
          </a:bodyPr>
          <a:lstStyle/>
          <a:p>
            <a:r>
              <a:rPr lang="en-CA" dirty="0" smtClean="0"/>
              <a:t>I am going to number you off into groups of 6</a:t>
            </a:r>
          </a:p>
          <a:p>
            <a:r>
              <a:rPr lang="en-CA" dirty="0" smtClean="0"/>
              <a:t>With your groups you are going to research one of the following respiratory diseases and tell the class about it</a:t>
            </a:r>
          </a:p>
          <a:p>
            <a:pPr lvl="1"/>
            <a:r>
              <a:rPr lang="en-CA" dirty="0" smtClean="0"/>
              <a:t>SARS</a:t>
            </a:r>
          </a:p>
          <a:p>
            <a:pPr lvl="1"/>
            <a:r>
              <a:rPr lang="en-CA" dirty="0" smtClean="0"/>
              <a:t>Tuberculosis</a:t>
            </a:r>
          </a:p>
          <a:p>
            <a:pPr lvl="1"/>
            <a:r>
              <a:rPr lang="en-CA" dirty="0" smtClean="0"/>
              <a:t>Asthma</a:t>
            </a:r>
          </a:p>
          <a:p>
            <a:pPr lvl="1"/>
            <a:r>
              <a:rPr lang="en-CA" dirty="0" smtClean="0"/>
              <a:t>Lung Cancer</a:t>
            </a:r>
          </a:p>
          <a:p>
            <a:pPr lvl="1"/>
            <a:r>
              <a:rPr lang="en-CA" dirty="0" smtClean="0"/>
              <a:t>Cystic Fibrosis</a:t>
            </a:r>
          </a:p>
          <a:p>
            <a:r>
              <a:rPr lang="en-CA" dirty="0" smtClean="0"/>
              <a:t>You need to include:</a:t>
            </a:r>
          </a:p>
          <a:p>
            <a:pPr lvl="1"/>
            <a:r>
              <a:rPr lang="en-CA" dirty="0" smtClean="0"/>
              <a:t>What it is</a:t>
            </a:r>
          </a:p>
          <a:p>
            <a:pPr lvl="1"/>
            <a:r>
              <a:rPr lang="en-CA" dirty="0" smtClean="0"/>
              <a:t>Signs and symptoms</a:t>
            </a:r>
          </a:p>
          <a:p>
            <a:pPr lvl="1"/>
            <a:r>
              <a:rPr lang="en-CA" dirty="0" smtClean="0"/>
              <a:t>Treatment</a:t>
            </a:r>
          </a:p>
          <a:p>
            <a:pPr lvl="1"/>
            <a:r>
              <a:rPr lang="en-CA" dirty="0" smtClean="0"/>
              <a:t>Facts about the disease</a:t>
            </a:r>
          </a:p>
          <a:p>
            <a:r>
              <a:rPr lang="en-CA" dirty="0" smtClean="0"/>
              <a:t>You will also create a short word doc about the disease for me to post on D2L</a:t>
            </a:r>
            <a:endParaRPr lang="en-CA" dirty="0"/>
          </a:p>
        </p:txBody>
      </p:sp>
    </p:spTree>
    <p:extLst>
      <p:ext uri="{BB962C8B-B14F-4D97-AF65-F5344CB8AC3E}">
        <p14:creationId xmlns:p14="http://schemas.microsoft.com/office/powerpoint/2010/main" val="2490477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CA" dirty="0" smtClean="0"/>
              <a:t>3.6</a:t>
            </a:r>
            <a:endParaRPr lang="en-CA" dirty="0"/>
          </a:p>
        </p:txBody>
      </p:sp>
      <p:sp>
        <p:nvSpPr>
          <p:cNvPr id="2" name="Title 1"/>
          <p:cNvSpPr>
            <a:spLocks noGrp="1"/>
          </p:cNvSpPr>
          <p:nvPr>
            <p:ph type="ctrTitle"/>
          </p:nvPr>
        </p:nvSpPr>
        <p:spPr/>
        <p:txBody>
          <a:bodyPr/>
          <a:lstStyle/>
          <a:p>
            <a:r>
              <a:rPr lang="en-CA" dirty="0" smtClean="0"/>
              <a:t>The Respiratory System</a:t>
            </a:r>
            <a:endParaRPr lang="en-CA" dirty="0"/>
          </a:p>
        </p:txBody>
      </p:sp>
    </p:spTree>
    <p:extLst>
      <p:ext uri="{BB962C8B-B14F-4D97-AF65-F5344CB8AC3E}">
        <p14:creationId xmlns:p14="http://schemas.microsoft.com/office/powerpoint/2010/main" val="4033317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Learning Goals</a:t>
            </a:r>
            <a:endParaRPr lang="en-CA" dirty="0"/>
          </a:p>
        </p:txBody>
      </p:sp>
      <p:sp>
        <p:nvSpPr>
          <p:cNvPr id="3" name="Content Placeholder 2"/>
          <p:cNvSpPr>
            <a:spLocks noGrp="1"/>
          </p:cNvSpPr>
          <p:nvPr>
            <p:ph idx="1"/>
          </p:nvPr>
        </p:nvSpPr>
        <p:spPr/>
        <p:txBody>
          <a:bodyPr/>
          <a:lstStyle/>
          <a:p>
            <a:r>
              <a:rPr lang="en-CA" sz="2800" dirty="0" smtClean="0"/>
              <a:t>By the end of this lesson I will be able to…</a:t>
            </a:r>
          </a:p>
          <a:p>
            <a:endParaRPr lang="en-CA" sz="2800" dirty="0" smtClean="0"/>
          </a:p>
          <a:p>
            <a:pPr lvl="1"/>
            <a:r>
              <a:rPr lang="en-CA" sz="2400" dirty="0" smtClean="0"/>
              <a:t>Describe </a:t>
            </a:r>
            <a:r>
              <a:rPr lang="en-CA" sz="2400" dirty="0"/>
              <a:t>the primary functions of the circulatory system</a:t>
            </a:r>
          </a:p>
          <a:p>
            <a:pPr lvl="1"/>
            <a:endParaRPr lang="en-CA" sz="2400" dirty="0"/>
          </a:p>
          <a:p>
            <a:pPr lvl="1"/>
            <a:r>
              <a:rPr lang="en-CA" sz="2400" dirty="0"/>
              <a:t>Name all of the organs in the circulatory system and state their function</a:t>
            </a:r>
          </a:p>
          <a:p>
            <a:pPr lvl="1"/>
            <a:endParaRPr lang="en-CA" sz="2400" dirty="0"/>
          </a:p>
          <a:p>
            <a:pPr lvl="1"/>
            <a:r>
              <a:rPr lang="en-CA" sz="2400" dirty="0"/>
              <a:t>Describe various diseases of the circulatory system</a:t>
            </a:r>
          </a:p>
          <a:p>
            <a:endParaRPr lang="en-CA" dirty="0"/>
          </a:p>
        </p:txBody>
      </p:sp>
    </p:spTree>
    <p:extLst>
      <p:ext uri="{BB962C8B-B14F-4D97-AF65-F5344CB8AC3E}">
        <p14:creationId xmlns:p14="http://schemas.microsoft.com/office/powerpoint/2010/main" val="2343686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Respiratory System</a:t>
            </a:r>
            <a:endParaRPr lang="en-CA" dirty="0"/>
          </a:p>
        </p:txBody>
      </p:sp>
      <p:sp>
        <p:nvSpPr>
          <p:cNvPr id="3" name="Content Placeholder 2"/>
          <p:cNvSpPr>
            <a:spLocks noGrp="1"/>
          </p:cNvSpPr>
          <p:nvPr>
            <p:ph idx="1"/>
          </p:nvPr>
        </p:nvSpPr>
        <p:spPr/>
        <p:txBody>
          <a:bodyPr/>
          <a:lstStyle/>
          <a:p>
            <a:r>
              <a:rPr lang="en-CA" dirty="0" smtClean="0"/>
              <a:t>When I say go, breathe like you normally do but count your breaths (in and out = 1 together)</a:t>
            </a:r>
          </a:p>
          <a:p>
            <a:pPr lvl="1"/>
            <a:r>
              <a:rPr lang="en-CA" dirty="0" smtClean="0"/>
              <a:t>How many times did you breathe in a minute?</a:t>
            </a:r>
          </a:p>
          <a:p>
            <a:pPr lvl="1"/>
            <a:endParaRPr lang="en-CA" dirty="0" smtClean="0"/>
          </a:p>
          <a:p>
            <a:r>
              <a:rPr lang="en-CA" dirty="0" smtClean="0"/>
              <a:t>Your rate of breathing increases or decreases based on exercise</a:t>
            </a:r>
          </a:p>
          <a:p>
            <a:endParaRPr lang="en-CA" dirty="0" smtClean="0"/>
          </a:p>
          <a:p>
            <a:r>
              <a:rPr lang="en-CA" dirty="0" smtClean="0"/>
              <a:t>On average a person will move more than 10 000L of air in a day (with normal breathing)</a:t>
            </a:r>
            <a:endParaRPr lang="en-CA" dirty="0"/>
          </a:p>
        </p:txBody>
      </p:sp>
    </p:spTree>
    <p:extLst>
      <p:ext uri="{BB962C8B-B14F-4D97-AF65-F5344CB8AC3E}">
        <p14:creationId xmlns:p14="http://schemas.microsoft.com/office/powerpoint/2010/main" val="392540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Respiratory System</a:t>
            </a:r>
            <a:endParaRPr lang="en-CA" dirty="0"/>
          </a:p>
        </p:txBody>
      </p:sp>
      <p:sp>
        <p:nvSpPr>
          <p:cNvPr id="3" name="Content Placeholder 2"/>
          <p:cNvSpPr>
            <a:spLocks noGrp="1"/>
          </p:cNvSpPr>
          <p:nvPr>
            <p:ph idx="1"/>
          </p:nvPr>
        </p:nvSpPr>
        <p:spPr>
          <a:xfrm>
            <a:off x="457200" y="1752600"/>
            <a:ext cx="3394720" cy="4942359"/>
          </a:xfrm>
        </p:spPr>
        <p:txBody>
          <a:bodyPr/>
          <a:lstStyle/>
          <a:p>
            <a:r>
              <a:rPr lang="en-CA" dirty="0" smtClean="0"/>
              <a:t>Main function: providing oxygen to the body and removing carbon dioxide</a:t>
            </a:r>
          </a:p>
          <a:p>
            <a:endParaRPr lang="en-CA" dirty="0" smtClean="0"/>
          </a:p>
          <a:p>
            <a:r>
              <a:rPr lang="en-CA" dirty="0" smtClean="0"/>
              <a:t>Works very closely with the circulatory system</a:t>
            </a: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484784"/>
            <a:ext cx="4848225" cy="521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0798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 Respiratory system: Structures</a:t>
            </a:r>
            <a:endParaRPr lang="en-CA" dirty="0"/>
          </a:p>
        </p:txBody>
      </p:sp>
      <p:sp>
        <p:nvSpPr>
          <p:cNvPr id="3" name="Content Placeholder 2"/>
          <p:cNvSpPr>
            <a:spLocks noGrp="1"/>
          </p:cNvSpPr>
          <p:nvPr>
            <p:ph idx="1"/>
          </p:nvPr>
        </p:nvSpPr>
        <p:spPr>
          <a:xfrm>
            <a:off x="457200" y="1484784"/>
            <a:ext cx="3250704" cy="5373216"/>
          </a:xfrm>
        </p:spPr>
        <p:txBody>
          <a:bodyPr>
            <a:normAutofit/>
          </a:bodyPr>
          <a:lstStyle/>
          <a:p>
            <a:r>
              <a:rPr lang="en-CA" dirty="0" smtClean="0"/>
              <a:t>Consists of the lungs and the other organs that connect the lungs to the outside of the body</a:t>
            </a:r>
          </a:p>
          <a:p>
            <a:r>
              <a:rPr lang="en-CA" dirty="0" smtClean="0"/>
              <a:t>Air enters first through the mouth and nose, then down the </a:t>
            </a:r>
            <a:r>
              <a:rPr lang="en-CA" b="1" dirty="0" smtClean="0"/>
              <a:t>pharynx</a:t>
            </a:r>
            <a:r>
              <a:rPr lang="en-CA" dirty="0" smtClean="0"/>
              <a:t> (throat), and down the </a:t>
            </a:r>
            <a:r>
              <a:rPr lang="en-CA" b="1" dirty="0" smtClean="0"/>
              <a:t>trachea </a:t>
            </a:r>
            <a:r>
              <a:rPr lang="en-CA" dirty="0" smtClean="0"/>
              <a:t>(windpipe)</a:t>
            </a:r>
          </a:p>
          <a:p>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484784"/>
            <a:ext cx="4852987"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6338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 Respiratory system: Structures</a:t>
            </a:r>
            <a:endParaRPr lang="en-CA" dirty="0"/>
          </a:p>
        </p:txBody>
      </p:sp>
      <p:sp>
        <p:nvSpPr>
          <p:cNvPr id="3" name="Content Placeholder 2"/>
          <p:cNvSpPr>
            <a:spLocks noGrp="1"/>
          </p:cNvSpPr>
          <p:nvPr>
            <p:ph idx="1"/>
          </p:nvPr>
        </p:nvSpPr>
        <p:spPr>
          <a:xfrm>
            <a:off x="457200" y="1628800"/>
            <a:ext cx="3682752" cy="5112568"/>
          </a:xfrm>
        </p:spPr>
        <p:txBody>
          <a:bodyPr/>
          <a:lstStyle/>
          <a:p>
            <a:r>
              <a:rPr lang="en-CA" dirty="0" smtClean="0"/>
              <a:t>After air goes down the trachea, it splits off into two </a:t>
            </a:r>
            <a:r>
              <a:rPr lang="en-CA" b="1" dirty="0" smtClean="0"/>
              <a:t>bronchi</a:t>
            </a:r>
            <a:r>
              <a:rPr lang="en-CA" dirty="0" smtClean="0"/>
              <a:t> and the bronchi deliver the air to the lungs</a:t>
            </a:r>
          </a:p>
          <a:p>
            <a:endParaRPr lang="en-CA" dirty="0" smtClean="0"/>
          </a:p>
          <a:p>
            <a:r>
              <a:rPr lang="en-CA" dirty="0" smtClean="0"/>
              <a:t>Epithelial cells line the trachea and bronchi and produce mucus</a:t>
            </a:r>
          </a:p>
          <a:p>
            <a:endParaRPr lang="en-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171" y="1412776"/>
            <a:ext cx="4852987"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7289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 Respiratory System: Structures</a:t>
            </a:r>
            <a:endParaRPr lang="en-CA" dirty="0"/>
          </a:p>
        </p:txBody>
      </p:sp>
      <p:sp>
        <p:nvSpPr>
          <p:cNvPr id="3" name="Content Placeholder 2"/>
          <p:cNvSpPr>
            <a:spLocks noGrp="1"/>
          </p:cNvSpPr>
          <p:nvPr>
            <p:ph idx="1"/>
          </p:nvPr>
        </p:nvSpPr>
        <p:spPr/>
        <p:txBody>
          <a:bodyPr/>
          <a:lstStyle/>
          <a:p>
            <a:r>
              <a:rPr lang="en-CA" dirty="0" smtClean="0"/>
              <a:t>The epithelial cells also have </a:t>
            </a:r>
            <a:r>
              <a:rPr lang="en-CA" b="1" dirty="0" smtClean="0"/>
              <a:t>cilia</a:t>
            </a:r>
            <a:r>
              <a:rPr lang="en-CA" dirty="0" smtClean="0"/>
              <a:t> (hair-like projections)that help move mucus and filter out foreign material</a:t>
            </a:r>
            <a:endParaRPr lang="en-C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517" y="3068960"/>
            <a:ext cx="3334667" cy="2710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861" y="4221088"/>
            <a:ext cx="5061917" cy="2405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5357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 respiratory System: Structures</a:t>
            </a:r>
            <a:endParaRPr lang="en-CA" dirty="0"/>
          </a:p>
        </p:txBody>
      </p:sp>
      <p:sp>
        <p:nvSpPr>
          <p:cNvPr id="3" name="Content Placeholder 2"/>
          <p:cNvSpPr>
            <a:spLocks noGrp="1"/>
          </p:cNvSpPr>
          <p:nvPr>
            <p:ph idx="1"/>
          </p:nvPr>
        </p:nvSpPr>
        <p:spPr>
          <a:xfrm>
            <a:off x="457200" y="1752600"/>
            <a:ext cx="8229600" cy="4916760"/>
          </a:xfrm>
        </p:spPr>
        <p:txBody>
          <a:bodyPr>
            <a:normAutofit/>
          </a:bodyPr>
          <a:lstStyle/>
          <a:p>
            <a:r>
              <a:rPr lang="en-CA" dirty="0" smtClean="0"/>
              <a:t>The trachea is supported by rings of cartilage</a:t>
            </a:r>
          </a:p>
          <a:p>
            <a:pPr lvl="1"/>
            <a:r>
              <a:rPr lang="en-CA" dirty="0" smtClean="0"/>
              <a:t>Feel your trachea through the skin on your neck, can you feel them?</a:t>
            </a:r>
          </a:p>
          <a:p>
            <a:r>
              <a:rPr lang="en-CA" dirty="0" smtClean="0"/>
              <a:t>Cartilage is connective tissue that is made of a network of cells and fibres but is not living material</a:t>
            </a:r>
          </a:p>
          <a:p>
            <a:endParaRPr lang="en-CA" dirty="0"/>
          </a:p>
          <a:p>
            <a:r>
              <a:rPr lang="en-CA" dirty="0" smtClean="0"/>
              <a:t>A flap called the </a:t>
            </a:r>
            <a:r>
              <a:rPr lang="en-CA" b="1" dirty="0" smtClean="0"/>
              <a:t>epiglottis</a:t>
            </a:r>
            <a:r>
              <a:rPr lang="en-CA" dirty="0" smtClean="0"/>
              <a:t> makes sure that food does not get into the trachea, but instead is directed to the esophagus</a:t>
            </a:r>
          </a:p>
          <a:p>
            <a:pPr lvl="1"/>
            <a:r>
              <a:rPr lang="en-CA" dirty="0" smtClean="0"/>
              <a:t>Sometimes food can get past the epiglottis, choking on food or water is your body’s way of getting the food and water out of where it is not supposed to be</a:t>
            </a:r>
            <a:endParaRPr lang="en-CA" dirty="0"/>
          </a:p>
        </p:txBody>
      </p:sp>
    </p:spTree>
    <p:extLst>
      <p:ext uri="{BB962C8B-B14F-4D97-AF65-F5344CB8AC3E}">
        <p14:creationId xmlns:p14="http://schemas.microsoft.com/office/powerpoint/2010/main" val="17975640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248</TotalTime>
  <Words>838</Words>
  <Application>Microsoft Office PowerPoint</Application>
  <PresentationFormat>On-screen Show (4:3)</PresentationFormat>
  <Paragraphs>94</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Apothecary</vt:lpstr>
      <vt:lpstr>PowerPoint Presentation</vt:lpstr>
      <vt:lpstr>The Respiratory System</vt:lpstr>
      <vt:lpstr>Learning Goals</vt:lpstr>
      <vt:lpstr>The Respiratory System</vt:lpstr>
      <vt:lpstr>The Respiratory System</vt:lpstr>
      <vt:lpstr>The Respiratory system: Structures</vt:lpstr>
      <vt:lpstr>The Respiratory system: Structures</vt:lpstr>
      <vt:lpstr>The Respiratory System: Structures</vt:lpstr>
      <vt:lpstr>The respiratory System: Structures</vt:lpstr>
      <vt:lpstr>Gas Exchange</vt:lpstr>
      <vt:lpstr>Gas Exchange</vt:lpstr>
      <vt:lpstr>Gas Exchange</vt:lpstr>
      <vt:lpstr>BReathing</vt:lpstr>
      <vt:lpstr>BReathing</vt:lpstr>
      <vt:lpstr>Control of Breathing</vt:lpstr>
      <vt:lpstr>Respiratory System in Fish</vt:lpstr>
      <vt:lpstr>Respiratory System in Fish</vt:lpstr>
      <vt:lpstr>Activity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Respiratory System</dc:title>
  <dc:creator>Natalie</dc:creator>
  <cp:lastModifiedBy>Natalie</cp:lastModifiedBy>
  <cp:revision>17</cp:revision>
  <dcterms:created xsi:type="dcterms:W3CDTF">2016-09-29T21:07:04Z</dcterms:created>
  <dcterms:modified xsi:type="dcterms:W3CDTF">2016-09-30T22:12:47Z</dcterms:modified>
</cp:coreProperties>
</file>