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 snapToGrid="0">
      <p:cViewPr varScale="1">
        <p:scale>
          <a:sx n="93" d="100"/>
          <a:sy n="93" d="100"/>
        </p:scale>
        <p:origin x="72" y="2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62A7C-6B61-46F2-81A7-CFBC459D14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Ventilation and Breathing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6380AD-49D3-4591-87AE-21915CFF77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934211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58AB9-761C-480C-8B9D-49AE8B667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26897"/>
          </a:xfrm>
        </p:spPr>
        <p:txBody>
          <a:bodyPr/>
          <a:lstStyle/>
          <a:p>
            <a:r>
              <a:rPr lang="en-CA" dirty="0"/>
              <a:t>Carbon Dioxide Transport and Diffusion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4287F-E4DA-4316-BAA0-5ED6777BF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84616"/>
            <a:ext cx="6128535" cy="4382784"/>
          </a:xfrm>
        </p:spPr>
        <p:txBody>
          <a:bodyPr/>
          <a:lstStyle/>
          <a:p>
            <a:r>
              <a:rPr lang="en-CA" dirty="0"/>
              <a:t>Produced in cells through aerobic cellular respiration</a:t>
            </a:r>
          </a:p>
          <a:p>
            <a:r>
              <a:rPr lang="en-CA" dirty="0"/>
              <a:t>P</a:t>
            </a:r>
            <a:r>
              <a:rPr lang="en-CA" baseline="-25000" dirty="0"/>
              <a:t>CO2</a:t>
            </a:r>
            <a:r>
              <a:rPr lang="en-CA" dirty="0"/>
              <a:t> of tissue fluid = ~5.60 kPa</a:t>
            </a:r>
          </a:p>
          <a:p>
            <a:r>
              <a:rPr lang="en-CA" dirty="0"/>
              <a:t>P</a:t>
            </a:r>
            <a:r>
              <a:rPr lang="en-CA" baseline="-25000" dirty="0"/>
              <a:t>CO2 </a:t>
            </a:r>
            <a:r>
              <a:rPr lang="en-CA" sz="1800" dirty="0"/>
              <a:t>in capillaries = ~5.33 kPa</a:t>
            </a:r>
          </a:p>
          <a:p>
            <a:r>
              <a:rPr lang="en-CA" sz="1800" dirty="0"/>
              <a:t>Transported in blood three ways</a:t>
            </a:r>
          </a:p>
          <a:p>
            <a:pPr lvl="1"/>
            <a:r>
              <a:rPr lang="en-CA" i="0" dirty="0"/>
              <a:t>7% dissolved in plasma</a:t>
            </a:r>
          </a:p>
          <a:p>
            <a:pPr lvl="1"/>
            <a:r>
              <a:rPr lang="en-CA" i="0" dirty="0"/>
              <a:t>20% attaches to hemoglobin</a:t>
            </a:r>
          </a:p>
          <a:p>
            <a:pPr lvl="1"/>
            <a:r>
              <a:rPr lang="en-CA" i="0" dirty="0"/>
              <a:t>73% reacts with water to form carbonic acid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A782AC17-0533-461A-9960-725203247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7595" y="1789416"/>
            <a:ext cx="3968508" cy="459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9608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EE771F92-ED05-4E55-B91D-E6050E1C16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</a:t>
            </a:r>
            <a:r>
              <a:rPr lang="en-US" altLang="en-US" baseline="-25000"/>
              <a:t>2</a:t>
            </a:r>
            <a:r>
              <a:rPr lang="en-US" altLang="en-US"/>
              <a:t> Transport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9CB9EDD6-1CBA-4A6E-B83B-A901AADB69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79614" y="1600201"/>
            <a:ext cx="8383587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Diffuses from cells into red blood cells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Transported in 3 ways: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		1) carried as dissolved gas molecules in the water of the blood (very small amount)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	2) combines with haemoglobin (small amount)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	3) reacts with water to produce bicarbonate ions (HCO</a:t>
            </a:r>
            <a:r>
              <a:rPr lang="en-US" altLang="en-US" baseline="-25000"/>
              <a:t>3</a:t>
            </a:r>
            <a:r>
              <a:rPr lang="en-US" altLang="en-US" baseline="30000"/>
              <a:t>-</a:t>
            </a:r>
            <a:r>
              <a:rPr lang="en-US" altLang="en-US"/>
              <a:t>) which diffuse out into liquid part of blood and transported to lungs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CO</a:t>
            </a:r>
            <a:r>
              <a:rPr lang="en-US" altLang="en-US" baseline="-25000"/>
              <a:t>2</a:t>
            </a:r>
            <a:r>
              <a:rPr lang="en-US" altLang="en-US"/>
              <a:t> + H</a:t>
            </a:r>
            <a:r>
              <a:rPr lang="en-US" altLang="en-US" baseline="-25000"/>
              <a:t>2</a:t>
            </a:r>
            <a:r>
              <a:rPr lang="en-US" altLang="en-US"/>
              <a:t>O </a:t>
            </a:r>
            <a:r>
              <a:rPr lang="en-US" altLang="en-US">
                <a:sym typeface="Wingdings" panose="05000000000000000000" pitchFamily="2" charset="2"/>
              </a:rPr>
              <a:t> H</a:t>
            </a:r>
            <a:r>
              <a:rPr lang="en-US" altLang="en-US" baseline="-25000">
                <a:sym typeface="Wingdings" panose="05000000000000000000" pitchFamily="2" charset="2"/>
              </a:rPr>
              <a:t>2</a:t>
            </a:r>
            <a:r>
              <a:rPr lang="en-US" altLang="en-US">
                <a:sym typeface="Wingdings" panose="05000000000000000000" pitchFamily="2" charset="2"/>
              </a:rPr>
              <a:t>CO</a:t>
            </a:r>
            <a:r>
              <a:rPr lang="en-US" altLang="en-US" baseline="-25000">
                <a:sym typeface="Wingdings" panose="05000000000000000000" pitchFamily="2" charset="2"/>
              </a:rPr>
              <a:t>3</a:t>
            </a:r>
            <a:r>
              <a:rPr lang="en-US" altLang="en-US">
                <a:sym typeface="Wingdings" panose="05000000000000000000" pitchFamily="2" charset="2"/>
              </a:rPr>
              <a:t>       HCO</a:t>
            </a:r>
            <a:r>
              <a:rPr lang="en-US" altLang="en-US" baseline="-25000">
                <a:sym typeface="Wingdings" panose="05000000000000000000" pitchFamily="2" charset="2"/>
              </a:rPr>
              <a:t>3</a:t>
            </a:r>
            <a:r>
              <a:rPr lang="en-US" altLang="en-US" baseline="30000">
                <a:sym typeface="Wingdings" panose="05000000000000000000" pitchFamily="2" charset="2"/>
              </a:rPr>
              <a:t>-</a:t>
            </a:r>
            <a:r>
              <a:rPr lang="en-US" altLang="en-US">
                <a:sym typeface="Wingdings" panose="05000000000000000000" pitchFamily="2" charset="2"/>
              </a:rPr>
              <a:t>             +    H</a:t>
            </a:r>
            <a:r>
              <a:rPr lang="en-US" altLang="en-US" baseline="30000">
                <a:sym typeface="Wingdings" panose="05000000000000000000" pitchFamily="2" charset="2"/>
              </a:rPr>
              <a:t>+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sym typeface="Wingdings" panose="05000000000000000000" pitchFamily="2" charset="2"/>
              </a:rPr>
              <a:t>                      carbonic acid     bicarbonate ion   hydrogen ion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0539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05225-4DD9-435D-885A-72BD82B7D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Mechanism of Ventilation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0520B-EB1D-47B2-B926-3BAD09AF7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69203"/>
            <a:ext cx="6626831" cy="5291193"/>
          </a:xfrm>
        </p:spPr>
        <p:txBody>
          <a:bodyPr>
            <a:normAutofit/>
          </a:bodyPr>
          <a:lstStyle/>
          <a:p>
            <a:r>
              <a:rPr lang="en-CA" dirty="0"/>
              <a:t>Based on the principle of negative pressure</a:t>
            </a:r>
          </a:p>
          <a:p>
            <a:r>
              <a:rPr lang="en-CA" dirty="0"/>
              <a:t>Pressure inside the lungs becomes lower than atmospheric pressure so air is forced into the lungs</a:t>
            </a:r>
          </a:p>
          <a:p>
            <a:pPr lvl="1"/>
            <a:r>
              <a:rPr lang="en-CA" i="0" dirty="0"/>
              <a:t>Air moves from high pressure to low pressure (similar to diffusion!)</a:t>
            </a:r>
          </a:p>
          <a:p>
            <a:r>
              <a:rPr lang="en-CA" i="0" dirty="0"/>
              <a:t>During Inhalation</a:t>
            </a:r>
          </a:p>
          <a:p>
            <a:pPr lvl="1"/>
            <a:r>
              <a:rPr lang="en-CA" i="0" dirty="0"/>
              <a:t>Brain tells diaphragm to contract (flattens diaphragm)</a:t>
            </a:r>
          </a:p>
          <a:p>
            <a:pPr lvl="1"/>
            <a:r>
              <a:rPr lang="en-CA" i="0" dirty="0"/>
              <a:t>External intercostal muscles (between ribs) contract and pull ribs out and up</a:t>
            </a:r>
          </a:p>
          <a:p>
            <a:pPr lvl="2"/>
            <a:r>
              <a:rPr lang="en-CA" dirty="0"/>
              <a:t>This increases thoracic cavity volume and reduces pressure in lungs</a:t>
            </a:r>
          </a:p>
          <a:p>
            <a:pPr lvl="1"/>
            <a:r>
              <a:rPr lang="en-CA" i="0" dirty="0"/>
              <a:t>Since the pressure is now lower in the lungs, air rushes in to equalize the pressure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836B5B-1A58-4AED-9B94-0CF3602F2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0077" y="1521240"/>
            <a:ext cx="3432102" cy="512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055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284DA-39E4-4359-BBF9-BD4497EB4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Mechanism of Ventilation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1A0E1-0795-4D4F-A3CB-0F2495515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28750"/>
            <a:ext cx="6909371" cy="5038832"/>
          </a:xfrm>
        </p:spPr>
        <p:txBody>
          <a:bodyPr>
            <a:normAutofit/>
          </a:bodyPr>
          <a:lstStyle/>
          <a:p>
            <a:r>
              <a:rPr lang="en-CA" dirty="0"/>
              <a:t>During Exhalation</a:t>
            </a:r>
          </a:p>
          <a:p>
            <a:pPr lvl="1"/>
            <a:r>
              <a:rPr lang="en-CA" i="0" dirty="0"/>
              <a:t>Diaphragm relaxes into normal upwards dome shape which pushes up on lungs</a:t>
            </a:r>
          </a:p>
          <a:p>
            <a:pPr lvl="1"/>
            <a:r>
              <a:rPr lang="en-CA" i="0" dirty="0"/>
              <a:t>External intercostal muscle relax and ribs fall</a:t>
            </a:r>
          </a:p>
          <a:p>
            <a:pPr lvl="1"/>
            <a:r>
              <a:rPr lang="en-CA" i="0" dirty="0"/>
              <a:t>Pressure in the lungs is greater than atmospheric pressure so air is forced out</a:t>
            </a:r>
          </a:p>
          <a:p>
            <a:r>
              <a:rPr lang="en-CA" dirty="0"/>
              <a:t>During strenuous exercise or force exhalation, the internal intercostal muscles are engaged</a:t>
            </a:r>
            <a:endParaRPr lang="en-CA" i="0" dirty="0"/>
          </a:p>
          <a:p>
            <a:r>
              <a:rPr lang="en-CA" i="0" dirty="0"/>
              <a:t>Pleural Membranes: thin layer of connective tissue that covers the outer surface of the lungs and lines the thoracic cavity; holds fluid in the pleural cavity to reduce friction during breathing</a:t>
            </a:r>
          </a:p>
          <a:p>
            <a:pPr lvl="1"/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0147CE-54B5-4D06-B08E-3D7EA978DA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0220" y="1495780"/>
            <a:ext cx="3564812" cy="527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559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81A84-8A22-4F10-AC1D-9FDFD3829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Lung Capacity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40E54-FF98-4601-912A-9A67277CF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41124"/>
            <a:ext cx="9601200" cy="5070296"/>
          </a:xfrm>
        </p:spPr>
        <p:txBody>
          <a:bodyPr/>
          <a:lstStyle/>
          <a:p>
            <a:r>
              <a:rPr lang="en-CA" dirty="0"/>
              <a:t>Total lung volume depends on sex, body type, and lifestyle</a:t>
            </a:r>
          </a:p>
          <a:p>
            <a:r>
              <a:rPr lang="en-CA" dirty="0"/>
              <a:t>Total lung capacity: maximum volume of air that can be inhaled during a single breath – we usually are not using our total lung capacity</a:t>
            </a:r>
          </a:p>
          <a:p>
            <a:r>
              <a:rPr lang="en-CA" dirty="0"/>
              <a:t>Tidal volume: volume of air inhaled or exhaled during a normal involuntary breath. (About 0.5 L in the average adult)</a:t>
            </a:r>
          </a:p>
          <a:p>
            <a:r>
              <a:rPr lang="en-CA" dirty="0"/>
              <a:t>Inspiratory reserve volume: volume of air that can be forcible inhaled after a normal inhalation</a:t>
            </a:r>
          </a:p>
          <a:p>
            <a:r>
              <a:rPr lang="en-CA" dirty="0"/>
              <a:t>Expiratory reserve volume: volume of air that can be forcibly exhaled after a normal exhalation</a:t>
            </a:r>
          </a:p>
          <a:p>
            <a:r>
              <a:rPr lang="en-CA" dirty="0"/>
              <a:t>Residual volume: volume of air remaining in the lungs after forced exhalation</a:t>
            </a:r>
          </a:p>
          <a:p>
            <a:r>
              <a:rPr lang="en-CA" dirty="0"/>
              <a:t>Vital capacity: maximum amount of air that can be inhaled or exhaled; 4.4-4.8L in males, 3.4-3.8L in females</a:t>
            </a:r>
          </a:p>
        </p:txBody>
      </p:sp>
    </p:spTree>
    <p:extLst>
      <p:ext uri="{BB962C8B-B14F-4D97-AF65-F5344CB8AC3E}">
        <p14:creationId xmlns:p14="http://schemas.microsoft.com/office/powerpoint/2010/main" val="2658309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FA136-772F-4CE5-85A6-41020E298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80EAE-8C5D-4612-BAD7-64994D3CC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1026" name="Picture 2" descr="Image result for total lung capacity">
            <a:extLst>
              <a:ext uri="{FF2B5EF4-FFF2-40B4-BE49-F238E27FC236}">
                <a16:creationId xmlns:a16="http://schemas.microsoft.com/office/drawing/2014/main" id="{EE86A4CE-473E-43EF-BF15-5B4807BB7D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876300"/>
            <a:ext cx="10639425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6415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37636-F26A-4A18-B28B-7C784C1D1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29638"/>
          </a:xfrm>
        </p:spPr>
        <p:txBody>
          <a:bodyPr/>
          <a:lstStyle/>
          <a:p>
            <a:r>
              <a:rPr lang="en-CA" dirty="0"/>
              <a:t>Oxygen </a:t>
            </a:r>
            <a:r>
              <a:rPr lang="en-CA" dirty="0" err="1"/>
              <a:t>Useage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3FA235-7DD3-46FE-9EF3-3DDDCEF5E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329665"/>
            <a:ext cx="5116530" cy="3581400"/>
          </a:xfrm>
        </p:spPr>
        <p:txBody>
          <a:bodyPr/>
          <a:lstStyle/>
          <a:p>
            <a:r>
              <a:rPr lang="en-CA" dirty="0"/>
              <a:t>VO</a:t>
            </a:r>
            <a:r>
              <a:rPr lang="en-CA" baseline="-25000" dirty="0"/>
              <a:t>2</a:t>
            </a:r>
            <a:r>
              <a:rPr lang="en-CA" dirty="0"/>
              <a:t>: an estimated or measured value representing the rate at which oxygen is used in the body (measure in mL/kg/min)</a:t>
            </a:r>
          </a:p>
          <a:p>
            <a:r>
              <a:rPr lang="en-CA" dirty="0"/>
              <a:t>VO</a:t>
            </a:r>
            <a:r>
              <a:rPr lang="en-CA" baseline="-25000" dirty="0"/>
              <a:t>2</a:t>
            </a:r>
            <a:r>
              <a:rPr lang="en-CA" dirty="0"/>
              <a:t>max: maximum rate at which oxygen can be used in an individual (measured in mL/kg/min)</a:t>
            </a:r>
          </a:p>
          <a:p>
            <a:r>
              <a:rPr lang="en-CA" dirty="0"/>
              <a:t>We can calculate these using a spirometer</a:t>
            </a:r>
          </a:p>
        </p:txBody>
      </p:sp>
      <p:pic>
        <p:nvPicPr>
          <p:cNvPr id="2052" name="Picture 4" descr="Image result for spirometer">
            <a:extLst>
              <a:ext uri="{FF2B5EF4-FFF2-40B4-BE49-F238E27FC236}">
                <a16:creationId xmlns:a16="http://schemas.microsoft.com/office/drawing/2014/main" id="{EDD92635-977C-4FB3-A146-494A612AAD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6132" y="1595277"/>
            <a:ext cx="4524375" cy="392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5399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057AD-2AE7-4648-B19A-E109066D4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29638"/>
          </a:xfrm>
        </p:spPr>
        <p:txBody>
          <a:bodyPr/>
          <a:lstStyle/>
          <a:p>
            <a:r>
              <a:rPr lang="en-CA" dirty="0"/>
              <a:t>Partial Pressures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72A2B-00AF-48D0-AAEB-C0778D5C6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66463"/>
            <a:ext cx="5137079" cy="5147353"/>
          </a:xfrm>
        </p:spPr>
        <p:txBody>
          <a:bodyPr/>
          <a:lstStyle/>
          <a:p>
            <a:r>
              <a:rPr lang="en-CA" dirty="0"/>
              <a:t>The air we breathe is made up of a mix of gases (20.9% O</a:t>
            </a:r>
            <a:r>
              <a:rPr lang="en-CA" baseline="-25000" dirty="0"/>
              <a:t>2</a:t>
            </a:r>
            <a:r>
              <a:rPr lang="en-CA" dirty="0"/>
              <a:t> and 0.0391% CO</a:t>
            </a:r>
            <a:r>
              <a:rPr lang="en-CA" baseline="-25000" dirty="0"/>
              <a:t>2</a:t>
            </a:r>
            <a:r>
              <a:rPr lang="en-CA" dirty="0"/>
              <a:t>)</a:t>
            </a:r>
          </a:p>
          <a:p>
            <a:r>
              <a:rPr lang="en-CA" dirty="0"/>
              <a:t>Total air pressure = sum of all the partial pressures</a:t>
            </a:r>
          </a:p>
          <a:p>
            <a:pPr lvl="1"/>
            <a:r>
              <a:rPr lang="en-CA" i="0" dirty="0"/>
              <a:t>Ex. Air pressure at sea level = 101.3 kPa, so the partial pressure of oxygen at sea level is 20.9% of 101.3kPa = 21.17 kPa = P</a:t>
            </a:r>
            <a:r>
              <a:rPr lang="en-CA" i="0" baseline="-25000" dirty="0"/>
              <a:t>O2</a:t>
            </a:r>
          </a:p>
          <a:p>
            <a:r>
              <a:rPr lang="en-CA" dirty="0"/>
              <a:t>Partial pressures influence gas exchange, gases diffuse from areas of high pressure to areas of low pressure until the pressure is equal</a:t>
            </a:r>
          </a:p>
          <a:p>
            <a:endParaRPr lang="en-CA" i="0" dirty="0"/>
          </a:p>
        </p:txBody>
      </p:sp>
      <p:pic>
        <p:nvPicPr>
          <p:cNvPr id="4" name="Picture 6" descr="http://library.thinkquest.org/19347/media/alveoli.jpg">
            <a:extLst>
              <a:ext uri="{FF2B5EF4-FFF2-40B4-BE49-F238E27FC236}">
                <a16:creationId xmlns:a16="http://schemas.microsoft.com/office/drawing/2014/main" id="{5052F4D6-20D9-4A76-83B9-0E314E7860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9322" y="1032552"/>
            <a:ext cx="5292297" cy="5274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6256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58AB9-761C-480C-8B9D-49AE8B667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26897"/>
          </a:xfrm>
        </p:spPr>
        <p:txBody>
          <a:bodyPr/>
          <a:lstStyle/>
          <a:p>
            <a:r>
              <a:rPr lang="en-CA" dirty="0"/>
              <a:t>Oxygen Transport and Diffusion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4287F-E4DA-4316-BAA0-5ED6777BF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84616"/>
            <a:ext cx="6128535" cy="4382784"/>
          </a:xfrm>
        </p:spPr>
        <p:txBody>
          <a:bodyPr/>
          <a:lstStyle/>
          <a:p>
            <a:r>
              <a:rPr lang="en-CA" dirty="0"/>
              <a:t>O</a:t>
            </a:r>
            <a:r>
              <a:rPr lang="en-CA" baseline="-25000" dirty="0"/>
              <a:t>2 </a:t>
            </a:r>
            <a:r>
              <a:rPr lang="en-CA" dirty="0"/>
              <a:t>moves from alveoli (where P</a:t>
            </a:r>
            <a:r>
              <a:rPr lang="en-CA" baseline="-25000" dirty="0"/>
              <a:t>O2 </a:t>
            </a:r>
            <a:r>
              <a:rPr lang="en-CA" dirty="0"/>
              <a:t>is higher; ~13.3 kPa) to bloodstream (where P</a:t>
            </a:r>
            <a:r>
              <a:rPr lang="en-CA" baseline="-25000" dirty="0"/>
              <a:t>O2</a:t>
            </a:r>
            <a:r>
              <a:rPr lang="en-CA" dirty="0"/>
              <a:t> is lower; ~5.33 kPa)</a:t>
            </a:r>
          </a:p>
          <a:p>
            <a:r>
              <a:rPr lang="en-CA" dirty="0"/>
              <a:t>The circ. system transports oxygen attached to hemoglobin as well as some dissolved in blood plasma</a:t>
            </a:r>
          </a:p>
          <a:p>
            <a:r>
              <a:rPr lang="en-CA" dirty="0"/>
              <a:t>Hemoglobin is an iron-containing protein that increases oxygen carrying capacity of blood by 70 times.</a:t>
            </a:r>
          </a:p>
          <a:p>
            <a:r>
              <a:rPr lang="en-CA" dirty="0"/>
              <a:t>Deoxygenated blood P</a:t>
            </a:r>
            <a:r>
              <a:rPr lang="en-CA" baseline="-25000" dirty="0"/>
              <a:t>O2</a:t>
            </a:r>
            <a:r>
              <a:rPr lang="en-CA" dirty="0"/>
              <a:t> = ~5.33 kPa</a:t>
            </a:r>
          </a:p>
          <a:p>
            <a:r>
              <a:rPr lang="en-CA" dirty="0"/>
              <a:t>Oxygenated blood P</a:t>
            </a:r>
            <a:r>
              <a:rPr lang="en-CA" baseline="-25000" dirty="0"/>
              <a:t>O2</a:t>
            </a:r>
            <a:r>
              <a:rPr lang="en-CA" dirty="0"/>
              <a:t> = ~13.3 kPa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A782AC17-0533-461A-9960-725203247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7595" y="1789416"/>
            <a:ext cx="3968508" cy="459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7277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C2CEBDD-52BD-4BF0-A028-E9C6DCB3FE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</a:t>
            </a:r>
            <a:r>
              <a:rPr lang="en-US" altLang="en-US" baseline="-25000"/>
              <a:t>2</a:t>
            </a:r>
            <a:r>
              <a:rPr lang="en-US" altLang="en-US"/>
              <a:t> Transport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FB7E63C4-E796-4E49-8CBF-DDE7D1CE8C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 red blood cell – haemoglobin (a protein which carries the O</a:t>
            </a:r>
            <a:r>
              <a:rPr lang="en-US" altLang="en-US" baseline="-25000"/>
              <a:t>2</a:t>
            </a:r>
            <a:r>
              <a:rPr lang="en-US" altLang="en-US"/>
              <a:t>)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Haemoglobin + O</a:t>
            </a:r>
            <a:r>
              <a:rPr lang="en-US" altLang="en-US" baseline="-25000"/>
              <a:t>2</a:t>
            </a:r>
            <a:r>
              <a:rPr lang="en-US" altLang="en-US"/>
              <a:t> </a:t>
            </a:r>
            <a:r>
              <a:rPr lang="en-US" altLang="en-US">
                <a:sym typeface="Wingdings" panose="05000000000000000000" pitchFamily="2" charset="2"/>
              </a:rPr>
              <a:t> oxyhaemoglobin</a:t>
            </a:r>
          </a:p>
          <a:p>
            <a:pPr eaLnBrk="1" hangingPunct="1"/>
            <a:endParaRPr lang="en-US" altLang="en-US">
              <a:sym typeface="Wingdings" panose="05000000000000000000" pitchFamily="2" charset="2"/>
            </a:endParaRPr>
          </a:p>
          <a:p>
            <a:pPr eaLnBrk="1" hangingPunct="1"/>
            <a:r>
              <a:rPr lang="en-US" altLang="en-US">
                <a:sym typeface="Wingdings" panose="05000000000000000000" pitchFamily="2" charset="2"/>
              </a:rPr>
              <a:t>Direction depends on the oxygen concentration in surrounding tissues</a:t>
            </a:r>
          </a:p>
          <a:p>
            <a:pPr eaLnBrk="1" hangingPunct="1"/>
            <a:r>
              <a:rPr lang="en-US" altLang="en-US">
                <a:sym typeface="Wingdings" panose="05000000000000000000" pitchFamily="2" charset="2"/>
              </a:rPr>
              <a:t>i.e. if high – O</a:t>
            </a:r>
            <a:r>
              <a:rPr lang="en-US" altLang="en-US" baseline="-25000">
                <a:sym typeface="Wingdings" panose="05000000000000000000" pitchFamily="2" charset="2"/>
              </a:rPr>
              <a:t>2</a:t>
            </a:r>
            <a:r>
              <a:rPr lang="en-US" altLang="en-US">
                <a:sym typeface="Wingdings" panose="05000000000000000000" pitchFamily="2" charset="2"/>
              </a:rPr>
              <a:t> stays bound to haemoglobin</a:t>
            </a:r>
          </a:p>
          <a:p>
            <a:pPr eaLnBrk="1" hangingPunct="1"/>
            <a:r>
              <a:rPr lang="en-US" altLang="en-US">
                <a:sym typeface="Wingdings" panose="05000000000000000000" pitchFamily="2" charset="2"/>
              </a:rPr>
              <a:t>      if low – O</a:t>
            </a:r>
            <a:r>
              <a:rPr lang="en-US" altLang="en-US" baseline="-25000">
                <a:sym typeface="Wingdings" panose="05000000000000000000" pitchFamily="2" charset="2"/>
              </a:rPr>
              <a:t>2</a:t>
            </a:r>
            <a:r>
              <a:rPr lang="en-US" altLang="en-US">
                <a:sym typeface="Wingdings" panose="05000000000000000000" pitchFamily="2" charset="2"/>
              </a:rPr>
              <a:t> is released to surrounding tissue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054619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153</TotalTime>
  <Words>649</Words>
  <Application>Microsoft Office PowerPoint</Application>
  <PresentationFormat>Widescreen</PresentationFormat>
  <Paragraphs>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Franklin Gothic Book</vt:lpstr>
      <vt:lpstr>Wingdings</vt:lpstr>
      <vt:lpstr>Crop</vt:lpstr>
      <vt:lpstr>Ventilation and Breathing</vt:lpstr>
      <vt:lpstr>The Mechanism of Ventilation</vt:lpstr>
      <vt:lpstr>The Mechanism of Ventilation</vt:lpstr>
      <vt:lpstr>Lung Capacity</vt:lpstr>
      <vt:lpstr>PowerPoint Presentation</vt:lpstr>
      <vt:lpstr>Oxygen Useage</vt:lpstr>
      <vt:lpstr>Partial Pressures</vt:lpstr>
      <vt:lpstr>Oxygen Transport and Diffusion</vt:lpstr>
      <vt:lpstr>O2 Transport</vt:lpstr>
      <vt:lpstr>Carbon Dioxide Transport and Diffusion</vt:lpstr>
      <vt:lpstr>CO2 Transport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Ventilation and Breathing</dc:title>
  <dc:creator>Natalie Visser</dc:creator>
  <cp:lastModifiedBy>Natalie Visser</cp:lastModifiedBy>
  <cp:revision>11</cp:revision>
  <dcterms:created xsi:type="dcterms:W3CDTF">2017-12-09T16:24:38Z</dcterms:created>
  <dcterms:modified xsi:type="dcterms:W3CDTF">2017-12-09T18:58:03Z</dcterms:modified>
</cp:coreProperties>
</file>