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306" r:id="rId2"/>
    <p:sldId id="256" r:id="rId3"/>
    <p:sldId id="257" r:id="rId4"/>
    <p:sldId id="307" r:id="rId5"/>
    <p:sldId id="282" r:id="rId6"/>
    <p:sldId id="308" r:id="rId7"/>
    <p:sldId id="283" r:id="rId8"/>
    <p:sldId id="309" r:id="rId9"/>
    <p:sldId id="284" r:id="rId10"/>
    <p:sldId id="310" r:id="rId11"/>
    <p:sldId id="285" r:id="rId12"/>
    <p:sldId id="311" r:id="rId13"/>
    <p:sldId id="286" r:id="rId14"/>
    <p:sldId id="312" r:id="rId15"/>
    <p:sldId id="287" r:id="rId16"/>
    <p:sldId id="313" r:id="rId17"/>
    <p:sldId id="288" r:id="rId18"/>
    <p:sldId id="314" r:id="rId19"/>
    <p:sldId id="289" r:id="rId20"/>
    <p:sldId id="315" r:id="rId21"/>
    <p:sldId id="290" r:id="rId22"/>
    <p:sldId id="316" r:id="rId23"/>
    <p:sldId id="291" r:id="rId24"/>
    <p:sldId id="317" r:id="rId25"/>
    <p:sldId id="292" r:id="rId26"/>
    <p:sldId id="318" r:id="rId27"/>
    <p:sldId id="293" r:id="rId28"/>
    <p:sldId id="319" r:id="rId29"/>
    <p:sldId id="294" r:id="rId30"/>
    <p:sldId id="320" r:id="rId31"/>
    <p:sldId id="295" r:id="rId32"/>
    <p:sldId id="321" r:id="rId33"/>
    <p:sldId id="296" r:id="rId34"/>
    <p:sldId id="322" r:id="rId35"/>
    <p:sldId id="300" r:id="rId36"/>
    <p:sldId id="323" r:id="rId37"/>
    <p:sldId id="299" r:id="rId38"/>
    <p:sldId id="324" r:id="rId39"/>
    <p:sldId id="298" r:id="rId40"/>
    <p:sldId id="325" r:id="rId41"/>
    <p:sldId id="297" r:id="rId42"/>
    <p:sldId id="326" r:id="rId43"/>
    <p:sldId id="301" r:id="rId44"/>
    <p:sldId id="327" r:id="rId45"/>
    <p:sldId id="305" r:id="rId46"/>
    <p:sldId id="328" r:id="rId47"/>
    <p:sldId id="304" r:id="rId48"/>
    <p:sldId id="329" r:id="rId49"/>
    <p:sldId id="303" r:id="rId50"/>
    <p:sldId id="330" r:id="rId51"/>
    <p:sldId id="331" r:id="rId52"/>
    <p:sldId id="302" r:id="rId5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37F2882-CF87-4EF1-8B03-1C3E391F3828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0DA5D9-DD2E-4235-8520-4583461308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816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Created by Educational Technology Network. www.edtechnetwork.com 2009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5294B6-597F-48B2-B1B5-77D31D68E1F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4598F8-06E4-415C-BB5D-341F6382197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AFF5FB-3010-49F5-BDB2-ACDAFFEAA5F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AFF5FB-3010-49F5-BDB2-ACDAFFEAA5F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7C829C-A1B6-4D45-BDFD-B0D883C11F7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7C829C-A1B6-4D45-BDFD-B0D883C11F7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A318E2-32C9-4A57-83F2-ADBFDE7E0DB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A318E2-32C9-4A57-83F2-ADBFDE7E0DB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E67265-5F4B-4D54-BF7E-E928766DA3B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E67265-5F4B-4D54-BF7E-E928766DA3B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1431DD-AE8A-4009-9F0B-ADF21C8FC70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562ED3-1C3B-4291-9855-EA44B4B8A9E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1431DD-AE8A-4009-9F0B-ADF21C8FC70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C961B8-BAAE-4709-B309-234B411D1A2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C961B8-BAAE-4709-B309-234B411D1A2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959DF8-4AD0-441D-BD4F-2974BF643F0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959DF8-4AD0-441D-BD4F-2974BF643F0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ADC7D-DD0A-4C69-8AC3-3CBD322B5AB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ADC7D-DD0A-4C69-8AC3-3CBD322B5AB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419AB6-432E-4A6B-A639-D3662AB18D4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419AB6-432E-4A6B-A639-D3662AB18D4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FF77E5-31EF-4814-BEEC-652F7E1E12F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191A78-AF16-4119-828D-E5FF6B022DA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FF77E5-31EF-4814-BEEC-652F7E1E12F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C8955A-857F-40F2-BABA-69613B9F22C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C8955A-857F-40F2-BABA-69613B9F22C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FD2B5C-D6DE-4CB3-B97C-99521EF21F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FD2B5C-D6DE-4CB3-B97C-99521EF21F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CC5027-68E5-4FF6-B193-1CCDFDCEEBB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CC5027-68E5-4FF6-B193-1CCDFDCEEBB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F9B2FA-5B52-4161-A7E2-866F8D141FE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F9B2FA-5B52-4161-A7E2-866F8D141FE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DCB646-D289-4404-8045-67838DD614C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191A78-AF16-4119-828D-E5FF6B022DA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DCB646-D289-4404-8045-67838DD614C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B6BEBF-262C-4D3A-B0B2-CB22B898E84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B6BEBF-262C-4D3A-B0B2-CB22B898E84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E81E9B-C64C-4C3F-99E2-18D7F1B3ECC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E81E9B-C64C-4C3F-99E2-18D7F1B3ECC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628C-7F10-4AEB-B8E9-1E8DDB63E3A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628C-7F10-4AEB-B8E9-1E8DDB63E3A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3EF984-81FD-4EA5-B4C3-88B178D8582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3EF984-81FD-4EA5-B4C3-88B178D8582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96E8D3-4265-4B04-B12C-EBB92371027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AF6C1C-8E96-4F69-9D24-FD1B9051E2C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96E8D3-4265-4B04-B12C-EBB92371027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3DD287-830E-4BBE-A768-95EFC385577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3DD287-830E-4BBE-A768-95EFC385577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AF6C1C-8E96-4F69-9D24-FD1B9051E2C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2C198F-6006-4CC5-8601-5276E29E457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2C198F-6006-4CC5-8601-5276E29E457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4598F8-06E4-415C-BB5D-341F6382197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136E8-2056-479B-BC1B-24881DA40E11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E4DD2-84D9-4713-A496-16214E862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86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3807B-D85D-4A0C-A017-62D6A504EAD6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DB750-EC99-415B-8681-EFA2CE18C3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74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F9C3-22DE-48AC-BB06-8D4511C4E5F4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D1847-F02F-4FE8-B80C-F4D34F36C1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96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813C0-CF3D-46DE-A069-E646A1355571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F28D1-6BB4-4A77-AB57-13A98072FF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89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0A203-1917-4CE8-B1EF-6910E9E8EC2D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75F75-53B9-42BA-B2B2-8A79ED6B3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C7EA6-6E0D-4D07-868E-C8F7247727EC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53B33-51CF-4EE9-AB11-E85288CF67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36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C8B50-45D7-44E2-BFE9-8532698A77CB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233EB-47F1-4216-964F-44FB37587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68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3F771-68C9-423F-8E60-9BB8B63797A6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88239-1F9B-4EF4-8E2E-17F92A6B0F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55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F8547-9060-445C-B2E6-23CB6C55A2BA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E9115-47B9-4991-B037-2E9B216957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01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54244-6EAC-487B-AC2A-59CC16B17E46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40192-C902-477F-9906-D489C0D86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8AD27-9E4F-4693-97DD-8FCA98DF89EE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CBAE8-6BC8-4392-863C-7A388A5BD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04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C796B3-3F14-4EB3-A571-757D07FA168D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FBBFFF-2AD4-4C34-A5EA-255F0741E6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23.xml"/><Relationship Id="rId18" Type="http://schemas.openxmlformats.org/officeDocument/2006/relationships/slide" Target="slide33.xml"/><Relationship Id="rId26" Type="http://schemas.openxmlformats.org/officeDocument/2006/relationships/slide" Target="slide49.xml"/><Relationship Id="rId3" Type="http://schemas.openxmlformats.org/officeDocument/2006/relationships/slide" Target="slide11.xml"/><Relationship Id="rId21" Type="http://schemas.openxmlformats.org/officeDocument/2006/relationships/slide" Target="slide39.xml"/><Relationship Id="rId7" Type="http://schemas.openxmlformats.org/officeDocument/2006/relationships/slide" Target="slide3.xml"/><Relationship Id="rId12" Type="http://schemas.openxmlformats.org/officeDocument/2006/relationships/slide" Target="slide21.xml"/><Relationship Id="rId17" Type="http://schemas.openxmlformats.org/officeDocument/2006/relationships/slide" Target="slide31.xml"/><Relationship Id="rId25" Type="http://schemas.openxmlformats.org/officeDocument/2006/relationships/slide" Target="slide47.xml"/><Relationship Id="rId2" Type="http://schemas.openxmlformats.org/officeDocument/2006/relationships/notesSlide" Target="../notesSlides/notesSlide2.xml"/><Relationship Id="rId16" Type="http://schemas.openxmlformats.org/officeDocument/2006/relationships/slide" Target="slide29.xml"/><Relationship Id="rId20" Type="http://schemas.openxmlformats.org/officeDocument/2006/relationships/slide" Target="slide37.xml"/><Relationship Id="rId1" Type="http://schemas.openxmlformats.org/officeDocument/2006/relationships/slideLayout" Target="../slideLayouts/slideLayout6.xml"/><Relationship Id="rId6" Type="http://schemas.openxmlformats.org/officeDocument/2006/relationships/slide" Target="slide5.xml"/><Relationship Id="rId11" Type="http://schemas.openxmlformats.org/officeDocument/2006/relationships/slide" Target="slide19.xml"/><Relationship Id="rId24" Type="http://schemas.openxmlformats.org/officeDocument/2006/relationships/slide" Target="slide45.xml"/><Relationship Id="rId5" Type="http://schemas.openxmlformats.org/officeDocument/2006/relationships/slide" Target="slide7.xml"/><Relationship Id="rId15" Type="http://schemas.openxmlformats.org/officeDocument/2006/relationships/slide" Target="slide27.xml"/><Relationship Id="rId23" Type="http://schemas.openxmlformats.org/officeDocument/2006/relationships/slide" Target="slide43.xml"/><Relationship Id="rId10" Type="http://schemas.openxmlformats.org/officeDocument/2006/relationships/slide" Target="slide17.xml"/><Relationship Id="rId19" Type="http://schemas.openxmlformats.org/officeDocument/2006/relationships/slide" Target="slide35.xml"/><Relationship Id="rId4" Type="http://schemas.openxmlformats.org/officeDocument/2006/relationships/slide" Target="slide9.xml"/><Relationship Id="rId9" Type="http://schemas.openxmlformats.org/officeDocument/2006/relationships/slide" Target="slide15.xml"/><Relationship Id="rId14" Type="http://schemas.openxmlformats.org/officeDocument/2006/relationships/slide" Target="slide25.xml"/><Relationship Id="rId22" Type="http://schemas.openxmlformats.org/officeDocument/2006/relationships/slide" Target="slide41.xml"/><Relationship Id="rId27" Type="http://schemas.openxmlformats.org/officeDocument/2006/relationships/slide" Target="slide5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JeopardyIc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90600" y="4191000"/>
            <a:ext cx="7086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SNC2D Biology Edition</a:t>
            </a:r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Chromosomes line up in the center of the cell, spindle fibers attach to centromeres.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8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the difference between cytokinesis in an animal cell and cytokinesis in a plant cell?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In an animal cells, the cell membrane comes together and pinches off in the middle, in plant cells a plate forms in between the two daughter cells which will then become a new cell wall.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6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the function of the nucleus?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Contains genetic material, controls cell functions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19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two organelles are found in plant cells but not animal cells?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Chloroplasts and Cell Walls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89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Which organelle processes waste to be removed from the cell?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Golgi Bodies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43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How is a muscle cell well suited for its function?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  <a:ln>
            <a:miter lim="800000"/>
            <a:headEnd/>
            <a:tailEnd/>
          </a:ln>
          <a:extLst/>
        </p:spPr>
        <p:txBody>
          <a:bodyPr rtlCol="0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 smtClean="0">
                <a:ln/>
                <a:solidFill>
                  <a:schemeClr val="accent4">
                    <a:lumMod val="50000"/>
                  </a:schemeClr>
                </a:solidFill>
              </a:rPr>
              <a:t>POWERPOINT JEOPARDY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162800" y="1219200"/>
            <a:ext cx="1600200" cy="533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Plant Function and Growth</a:t>
            </a:r>
            <a:endParaRPr lang="en-US" sz="16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486400" y="1219200"/>
            <a:ext cx="1600200" cy="533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Plant Tissues and Systems</a:t>
            </a:r>
            <a:endParaRPr lang="en-US" sz="16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810000" y="1219200"/>
            <a:ext cx="1600200" cy="533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Organ Systems</a:t>
            </a:r>
            <a:endParaRPr lang="en-US" sz="16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2133600" y="1219200"/>
            <a:ext cx="1600200" cy="533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Cells and Tissues</a:t>
            </a:r>
            <a:endParaRPr lang="en-US" sz="1600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457200" y="1219200"/>
            <a:ext cx="1600200" cy="533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Cell Cycle</a:t>
            </a:r>
            <a:endParaRPr lang="en-US" sz="1600" b="1" dirty="0"/>
          </a:p>
        </p:txBody>
      </p:sp>
      <p:sp>
        <p:nvSpPr>
          <p:cNvPr id="18" name="Rounded Rectangle 17">
            <a:hlinkClick r:id="rId3" action="ppaction://hlinksldjump"/>
          </p:cNvPr>
          <p:cNvSpPr/>
          <p:nvPr/>
        </p:nvSpPr>
        <p:spPr>
          <a:xfrm>
            <a:off x="457200" y="57912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500</a:t>
            </a:r>
          </a:p>
        </p:txBody>
      </p:sp>
      <p:sp>
        <p:nvSpPr>
          <p:cNvPr id="19" name="Rounded Rectangle 18">
            <a:hlinkClick r:id="rId4" action="ppaction://hlinksldjump"/>
          </p:cNvPr>
          <p:cNvSpPr/>
          <p:nvPr/>
        </p:nvSpPr>
        <p:spPr>
          <a:xfrm>
            <a:off x="457200" y="48006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400</a:t>
            </a:r>
          </a:p>
        </p:txBody>
      </p:sp>
      <p:sp>
        <p:nvSpPr>
          <p:cNvPr id="20" name="Rounded Rectangle 19">
            <a:hlinkClick r:id="rId5" action="ppaction://hlinksldjump"/>
          </p:cNvPr>
          <p:cNvSpPr/>
          <p:nvPr/>
        </p:nvSpPr>
        <p:spPr>
          <a:xfrm>
            <a:off x="457200" y="38100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300</a:t>
            </a:r>
          </a:p>
        </p:txBody>
      </p:sp>
      <p:sp>
        <p:nvSpPr>
          <p:cNvPr id="21" name="Rounded Rectangle 20">
            <a:hlinkClick r:id="rId6" action="ppaction://hlinksldjump"/>
          </p:cNvPr>
          <p:cNvSpPr/>
          <p:nvPr/>
        </p:nvSpPr>
        <p:spPr>
          <a:xfrm>
            <a:off x="457200" y="28194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200</a:t>
            </a:r>
          </a:p>
        </p:txBody>
      </p:sp>
      <p:sp>
        <p:nvSpPr>
          <p:cNvPr id="22" name="Rounded Rectangle 21">
            <a:hlinkClick r:id="rId7" action="ppaction://hlinksldjump"/>
          </p:cNvPr>
          <p:cNvSpPr/>
          <p:nvPr/>
        </p:nvSpPr>
        <p:spPr>
          <a:xfrm>
            <a:off x="457200" y="18288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bg1"/>
                </a:solidFill>
              </a:rPr>
              <a:t>100</a:t>
            </a:r>
          </a:p>
        </p:txBody>
      </p:sp>
      <p:sp>
        <p:nvSpPr>
          <p:cNvPr id="23" name="Rounded Rectangle 22">
            <a:hlinkClick r:id="rId8" action="ppaction://hlinksldjump"/>
          </p:cNvPr>
          <p:cNvSpPr/>
          <p:nvPr/>
        </p:nvSpPr>
        <p:spPr>
          <a:xfrm>
            <a:off x="2133600" y="18288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100</a:t>
            </a:r>
          </a:p>
        </p:txBody>
      </p:sp>
      <p:sp>
        <p:nvSpPr>
          <p:cNvPr id="24" name="Rounded Rectangle 23">
            <a:hlinkClick r:id="rId9" action="ppaction://hlinksldjump"/>
          </p:cNvPr>
          <p:cNvSpPr/>
          <p:nvPr/>
        </p:nvSpPr>
        <p:spPr>
          <a:xfrm>
            <a:off x="2133600" y="28194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200</a:t>
            </a:r>
          </a:p>
        </p:txBody>
      </p:sp>
      <p:sp>
        <p:nvSpPr>
          <p:cNvPr id="25" name="Rounded Rectangle 24">
            <a:hlinkClick r:id="rId10" action="ppaction://hlinksldjump"/>
          </p:cNvPr>
          <p:cNvSpPr/>
          <p:nvPr/>
        </p:nvSpPr>
        <p:spPr>
          <a:xfrm>
            <a:off x="2133600" y="38100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300</a:t>
            </a:r>
          </a:p>
        </p:txBody>
      </p:sp>
      <p:sp>
        <p:nvSpPr>
          <p:cNvPr id="26" name="Rounded Rectangle 25">
            <a:hlinkClick r:id="rId11" action="ppaction://hlinksldjump"/>
          </p:cNvPr>
          <p:cNvSpPr/>
          <p:nvPr/>
        </p:nvSpPr>
        <p:spPr>
          <a:xfrm>
            <a:off x="2133600" y="48006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400</a:t>
            </a:r>
          </a:p>
        </p:txBody>
      </p:sp>
      <p:sp>
        <p:nvSpPr>
          <p:cNvPr id="27" name="Rounded Rectangle 26">
            <a:hlinkClick r:id="rId12" action="ppaction://hlinksldjump"/>
          </p:cNvPr>
          <p:cNvSpPr/>
          <p:nvPr/>
        </p:nvSpPr>
        <p:spPr>
          <a:xfrm>
            <a:off x="2133600" y="57912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500</a:t>
            </a:r>
          </a:p>
        </p:txBody>
      </p:sp>
      <p:sp>
        <p:nvSpPr>
          <p:cNvPr id="28" name="Rounded Rectangle 27">
            <a:hlinkClick r:id="rId13" action="ppaction://hlinksldjump"/>
          </p:cNvPr>
          <p:cNvSpPr/>
          <p:nvPr/>
        </p:nvSpPr>
        <p:spPr>
          <a:xfrm>
            <a:off x="3810000" y="18288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100</a:t>
            </a:r>
          </a:p>
        </p:txBody>
      </p:sp>
      <p:sp>
        <p:nvSpPr>
          <p:cNvPr id="29" name="Rounded Rectangle 28">
            <a:hlinkClick r:id="rId14" action="ppaction://hlinksldjump"/>
          </p:cNvPr>
          <p:cNvSpPr/>
          <p:nvPr/>
        </p:nvSpPr>
        <p:spPr>
          <a:xfrm>
            <a:off x="3810000" y="28194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200</a:t>
            </a:r>
          </a:p>
        </p:txBody>
      </p:sp>
      <p:sp>
        <p:nvSpPr>
          <p:cNvPr id="30" name="Rounded Rectangle 29">
            <a:hlinkClick r:id="rId15" action="ppaction://hlinksldjump"/>
          </p:cNvPr>
          <p:cNvSpPr/>
          <p:nvPr/>
        </p:nvSpPr>
        <p:spPr>
          <a:xfrm>
            <a:off x="3810000" y="38100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300</a:t>
            </a:r>
          </a:p>
        </p:txBody>
      </p:sp>
      <p:sp>
        <p:nvSpPr>
          <p:cNvPr id="31" name="Rounded Rectangle 30">
            <a:hlinkClick r:id="rId16" action="ppaction://hlinksldjump"/>
          </p:cNvPr>
          <p:cNvSpPr/>
          <p:nvPr/>
        </p:nvSpPr>
        <p:spPr>
          <a:xfrm>
            <a:off x="3810000" y="48006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400</a:t>
            </a:r>
          </a:p>
        </p:txBody>
      </p:sp>
      <p:sp>
        <p:nvSpPr>
          <p:cNvPr id="32" name="Rounded Rectangle 31">
            <a:hlinkClick r:id="rId17" action="ppaction://hlinksldjump"/>
          </p:cNvPr>
          <p:cNvSpPr/>
          <p:nvPr/>
        </p:nvSpPr>
        <p:spPr>
          <a:xfrm>
            <a:off x="3810000" y="57912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500</a:t>
            </a:r>
          </a:p>
        </p:txBody>
      </p:sp>
      <p:sp>
        <p:nvSpPr>
          <p:cNvPr id="33" name="Rounded Rectangle 32">
            <a:hlinkClick r:id="rId18" action="ppaction://hlinksldjump"/>
          </p:cNvPr>
          <p:cNvSpPr/>
          <p:nvPr/>
        </p:nvSpPr>
        <p:spPr>
          <a:xfrm>
            <a:off x="5486400" y="18288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100</a:t>
            </a:r>
          </a:p>
        </p:txBody>
      </p:sp>
      <p:sp>
        <p:nvSpPr>
          <p:cNvPr id="34" name="Rounded Rectangle 33">
            <a:hlinkClick r:id="rId19" action="ppaction://hlinksldjump"/>
          </p:cNvPr>
          <p:cNvSpPr/>
          <p:nvPr/>
        </p:nvSpPr>
        <p:spPr>
          <a:xfrm>
            <a:off x="5486400" y="28194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200</a:t>
            </a:r>
          </a:p>
        </p:txBody>
      </p:sp>
      <p:sp>
        <p:nvSpPr>
          <p:cNvPr id="35" name="Rounded Rectangle 34">
            <a:hlinkClick r:id="rId20" action="ppaction://hlinksldjump"/>
          </p:cNvPr>
          <p:cNvSpPr/>
          <p:nvPr/>
        </p:nvSpPr>
        <p:spPr>
          <a:xfrm>
            <a:off x="5486400" y="38100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300</a:t>
            </a:r>
          </a:p>
        </p:txBody>
      </p:sp>
      <p:sp>
        <p:nvSpPr>
          <p:cNvPr id="36" name="Rounded Rectangle 35">
            <a:hlinkClick r:id="rId21" action="ppaction://hlinksldjump"/>
          </p:cNvPr>
          <p:cNvSpPr/>
          <p:nvPr/>
        </p:nvSpPr>
        <p:spPr>
          <a:xfrm>
            <a:off x="5486400" y="48006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400</a:t>
            </a:r>
          </a:p>
        </p:txBody>
      </p:sp>
      <p:sp>
        <p:nvSpPr>
          <p:cNvPr id="37" name="Rounded Rectangle 36">
            <a:hlinkClick r:id="rId22" action="ppaction://hlinksldjump"/>
          </p:cNvPr>
          <p:cNvSpPr/>
          <p:nvPr/>
        </p:nvSpPr>
        <p:spPr>
          <a:xfrm>
            <a:off x="5486400" y="57912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500</a:t>
            </a:r>
          </a:p>
        </p:txBody>
      </p:sp>
      <p:sp>
        <p:nvSpPr>
          <p:cNvPr id="38" name="Rounded Rectangle 37">
            <a:hlinkClick r:id="rId23" action="ppaction://hlinksldjump"/>
          </p:cNvPr>
          <p:cNvSpPr/>
          <p:nvPr/>
        </p:nvSpPr>
        <p:spPr>
          <a:xfrm>
            <a:off x="7162800" y="18288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100</a:t>
            </a:r>
          </a:p>
        </p:txBody>
      </p:sp>
      <p:sp>
        <p:nvSpPr>
          <p:cNvPr id="39" name="Rounded Rectangle 38">
            <a:hlinkClick r:id="rId24" action="ppaction://hlinksldjump"/>
          </p:cNvPr>
          <p:cNvSpPr/>
          <p:nvPr/>
        </p:nvSpPr>
        <p:spPr>
          <a:xfrm>
            <a:off x="7162800" y="28194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200</a:t>
            </a:r>
          </a:p>
        </p:txBody>
      </p:sp>
      <p:sp>
        <p:nvSpPr>
          <p:cNvPr id="40" name="Rounded Rectangle 39">
            <a:hlinkClick r:id="rId25" action="ppaction://hlinksldjump"/>
          </p:cNvPr>
          <p:cNvSpPr/>
          <p:nvPr/>
        </p:nvSpPr>
        <p:spPr>
          <a:xfrm>
            <a:off x="7162800" y="38100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300</a:t>
            </a:r>
          </a:p>
        </p:txBody>
      </p:sp>
      <p:sp>
        <p:nvSpPr>
          <p:cNvPr id="41" name="Rounded Rectangle 40">
            <a:hlinkClick r:id="rId26" action="ppaction://hlinksldjump"/>
          </p:cNvPr>
          <p:cNvSpPr/>
          <p:nvPr/>
        </p:nvSpPr>
        <p:spPr>
          <a:xfrm>
            <a:off x="7162800" y="48006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400</a:t>
            </a:r>
          </a:p>
        </p:txBody>
      </p:sp>
      <p:sp>
        <p:nvSpPr>
          <p:cNvPr id="42" name="Rounded Rectangle 41">
            <a:hlinkClick r:id="rId27" action="ppaction://hlinksldjump"/>
          </p:cNvPr>
          <p:cNvSpPr/>
          <p:nvPr/>
        </p:nvSpPr>
        <p:spPr>
          <a:xfrm>
            <a:off x="7162800" y="57912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A muscle cell needs a lot of energy so it would contain a lot of mitochondria. Mitochondria produce energy for the cell so having more means more energy for the muscle cell.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5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the difference between a vacuole in a plant cell and a vacuole in an animal cell?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371600" y="768489"/>
            <a:ext cx="67818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Vacuoles in animal cells are fluid-filled sacs that transport things in and out/though the cell, in a plant cell there is one large vacuole that determines if the plant is </a:t>
            </a:r>
            <a:r>
              <a:rPr lang="en-US" altLang="en-US" sz="4000" dirty="0" err="1" smtClean="0">
                <a:latin typeface="Arial Rounded MT Bold" pitchFamily="34" charset="0"/>
              </a:rPr>
              <a:t>wilty</a:t>
            </a:r>
            <a:r>
              <a:rPr lang="en-US" altLang="en-US" sz="4000" dirty="0" smtClean="0">
                <a:latin typeface="Arial Rounded MT Bold" pitchFamily="34" charset="0"/>
              </a:rPr>
              <a:t> or firm based on water levels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77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Differentiate between the PNS and the CNS?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CNS: Brain and Spinal Cord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PNS: All nerves in the rest of your body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2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How does diffusion work?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Nutrients, minerals, gases, etc. move across a membrane from an area of high concentration to an area of low concentration.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two organs are involved in gas exchange?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Alveoli and Capillaries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51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</a:t>
            </a:r>
            <a:r>
              <a:rPr lang="en-US" altLang="en-US" sz="4000" dirty="0" smtClean="0">
                <a:latin typeface="Arial Rounded MT Bold" pitchFamily="34" charset="0"/>
              </a:rPr>
              <a:t>does the myelin sheath do?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are the phases of mitosis in order?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It surrounds the axon of the nerve cell (like the plastic aroun</a:t>
            </a:r>
            <a:r>
              <a:rPr lang="en-US" altLang="en-US" sz="4000" dirty="0" smtClean="0">
                <a:latin typeface="Arial Rounded MT Bold" pitchFamily="34" charset="0"/>
              </a:rPr>
              <a:t>d an electrical wire) and makes sure that the electrical signal does not get to a part of the body that it isn’t supposed to.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1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Name the main functions of all 5 major systems.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1371600" y="363915"/>
            <a:ext cx="6781800" cy="64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dirty="0" smtClean="0">
                <a:latin typeface="Arial Rounded MT Bold" pitchFamily="34" charset="0"/>
              </a:rPr>
              <a:t>Digestive</a:t>
            </a:r>
            <a:r>
              <a:rPr lang="en-US" altLang="en-US" dirty="0">
                <a:latin typeface="Arial Rounded MT Bold" pitchFamily="34" charset="0"/>
              </a:rPr>
              <a:t>: </a:t>
            </a:r>
            <a:r>
              <a:rPr lang="en-US" altLang="en-US" dirty="0" smtClean="0">
                <a:latin typeface="Arial Rounded MT Bold" pitchFamily="34" charset="0"/>
              </a:rPr>
              <a:t>absorb </a:t>
            </a:r>
            <a:r>
              <a:rPr lang="en-US" altLang="en-US" dirty="0">
                <a:latin typeface="Arial Rounded MT Bold" pitchFamily="34" charset="0"/>
              </a:rPr>
              <a:t>nutrients and energy; to feed the </a:t>
            </a:r>
            <a:r>
              <a:rPr lang="en-US" altLang="en-US" dirty="0" smtClean="0">
                <a:latin typeface="Arial Rounded MT Bold" pitchFamily="34" charset="0"/>
              </a:rPr>
              <a:t>body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dirty="0" smtClean="0">
                <a:latin typeface="Arial Rounded MT Bold" pitchFamily="34" charset="0"/>
              </a:rPr>
              <a:t>Circulatory: deliver oxygen and other materials to all the parts of the body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dirty="0" smtClean="0">
                <a:latin typeface="Arial Rounded MT Bold" pitchFamily="34" charset="0"/>
              </a:rPr>
              <a:t>Respiratory: Provide body with oxygen, get rid of carbon dioxide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dirty="0" smtClean="0">
                <a:latin typeface="Arial Rounded MT Bold" pitchFamily="34" charset="0"/>
              </a:rPr>
              <a:t>Nervous: Deliver messages from the body to brain and from brain to the body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dirty="0" smtClean="0">
                <a:latin typeface="Arial Rounded MT Bold" pitchFamily="34" charset="0"/>
              </a:rPr>
              <a:t>Musculoskeletal: provides body with support, structure, and allows it to move</a:t>
            </a:r>
            <a:endParaRPr lang="en-US" altLang="en-US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3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</a:t>
            </a:r>
            <a:r>
              <a:rPr lang="en-US" altLang="en-US" sz="4000" dirty="0" smtClean="0">
                <a:latin typeface="Arial Rounded MT Bold" pitchFamily="34" charset="0"/>
              </a:rPr>
              <a:t>pigment makes the plant green and absorbs light?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Chlorophyll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0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are undifferentiated cells in plants called?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Meristematic cells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4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are the 2 main functions of the shoot system.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latin typeface="Arial Rounded MT Bold" pitchFamily="34" charset="0"/>
              </a:rPr>
              <a:t>Conduct photosynthesis and produce flowers for sexual reproduction.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3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latin typeface="Arial Rounded MT Bold" pitchFamily="34" charset="0"/>
              </a:rPr>
              <a:t>What are the </a:t>
            </a:r>
            <a:r>
              <a:rPr lang="en-US" altLang="en-US" sz="4000" dirty="0" smtClean="0">
                <a:latin typeface="Arial Rounded MT Bold" pitchFamily="34" charset="0"/>
              </a:rPr>
              <a:t>3 </a:t>
            </a:r>
            <a:r>
              <a:rPr lang="en-US" altLang="en-US" sz="4000" dirty="0">
                <a:latin typeface="Arial Rounded MT Bold" pitchFamily="34" charset="0"/>
              </a:rPr>
              <a:t>main functions of the </a:t>
            </a:r>
            <a:r>
              <a:rPr lang="en-US" altLang="en-US" sz="4000" dirty="0" smtClean="0">
                <a:latin typeface="Arial Rounded MT Bold" pitchFamily="34" charset="0"/>
              </a:rPr>
              <a:t>root </a:t>
            </a:r>
            <a:r>
              <a:rPr lang="en-US" altLang="en-US" sz="4000" dirty="0">
                <a:latin typeface="Arial Rounded MT Bold" pitchFamily="34" charset="0"/>
              </a:rPr>
              <a:t>system? 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Prophase, Metaphase, Anaphase, Telophase (PMAT)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9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Anchors the plant, absorbs water and minerals, stores food.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84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are the three types of plant tissue and their function?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"/>
          <p:cNvSpPr txBox="1">
            <a:spLocks noChangeArrowheads="1"/>
          </p:cNvSpPr>
          <p:nvPr/>
        </p:nvSpPr>
        <p:spPr bwMode="auto">
          <a:xfrm>
            <a:off x="1371600" y="609600"/>
            <a:ext cx="67818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 smtClean="0">
                <a:latin typeface="Arial Rounded MT Bold" pitchFamily="34" charset="0"/>
              </a:rPr>
              <a:t>Dermal Tissue: produces cuticle on leaf, root hairs for water absorption, forms back, covers outside of plant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 smtClean="0">
                <a:latin typeface="Arial Rounded MT Bold" pitchFamily="34" charset="0"/>
              </a:rPr>
              <a:t>Vascular Tissue</a:t>
            </a:r>
            <a:r>
              <a:rPr lang="en-US" altLang="en-US" dirty="0" smtClean="0">
                <a:latin typeface="Arial Rounded MT Bold" pitchFamily="34" charset="0"/>
              </a:rPr>
              <a:t>: transports water, minerals, and other chemicals around the plant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 smtClean="0">
                <a:latin typeface="Arial Rounded MT Bold" pitchFamily="34" charset="0"/>
              </a:rPr>
              <a:t>Ground Tissue: Filler between dermal and vascular tissue, this is where photosynthesis happens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1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do guard cells do?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Control when the stomata open and close.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44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How do leaves prevent water loss.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Cuticle is waxy and keeps water in, stomata only open when there is lots of water in the leaf.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6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vegetative reproduction?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Natural cloning; plant puts out special roots or shoots that develop into new, genetically identical plants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08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Differentiate between the apical and lateral meristem.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phase of mitosis is pictured below?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2" name="AutoShape 2" descr="Image result for anaphase"/>
          <p:cNvSpPr>
            <a:spLocks noChangeAspect="1" noChangeArrowheads="1"/>
          </p:cNvSpPr>
          <p:nvPr/>
        </p:nvSpPr>
        <p:spPr bwMode="auto">
          <a:xfrm>
            <a:off x="155575" y="-1379538"/>
            <a:ext cx="4371975" cy="2876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2693" y="3047999"/>
            <a:ext cx="4519613" cy="2969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Apical meristems allow plants to grow up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Lateral meristems allow plants to grow out (ex. rings on trees</a:t>
            </a:r>
            <a:r>
              <a:rPr lang="en-US" altLang="en-US" sz="4000" dirty="0">
                <a:latin typeface="Arial Rounded MT Bold" pitchFamily="34" charset="0"/>
              </a:rPr>
              <a:t>)</a:t>
            </a:r>
            <a:endParaRPr lang="en-US" altLang="en-US" sz="4000" dirty="0" smtClean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57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are the two layers on the inside of the leaf called? How are the cells in each packed and why?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68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Palisade layer is tightly packed to increase surface area for maximum light absorption for photosynthesis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Spongy mesophyll layer is loosely packed so gases can move around, get in and out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Anaphase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0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Why should interphase not be called the “resting” phase?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The cell is growing and undergoing cell processes during interphase. The DNA also replicates in preparation for mitosis.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96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happens during Metaphase?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850</Words>
  <Application>Microsoft Office PowerPoint</Application>
  <PresentationFormat>On-screen Show (4:3)</PresentationFormat>
  <Paragraphs>144</Paragraphs>
  <Slides>52</Slides>
  <Notes>52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Office Theme</vt:lpstr>
      <vt:lpstr>PowerPoint Presentation</vt:lpstr>
      <vt:lpstr>POWERPOINT JEOPARDY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Educational Technology Network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JEOPARDY</dc:title>
  <dc:subject>Jeopardy Template</dc:subject>
  <dc:creator>Educational Technology Network</dc:creator>
  <cp:keywords>Jeopardy Powerpoint Template;Educational Technology</cp:keywords>
  <dc:description>www.edtechnetwork.com</dc:description>
  <cp:lastModifiedBy>Natalie</cp:lastModifiedBy>
  <cp:revision>31</cp:revision>
  <dcterms:created xsi:type="dcterms:W3CDTF">2009-08-07T00:02:41Z</dcterms:created>
  <dcterms:modified xsi:type="dcterms:W3CDTF">2016-10-13T16:24:54Z</dcterms:modified>
  <cp:category>Jeopardy Template</cp:category>
</cp:coreProperties>
</file>